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Raleway"/>
      <p:regular r:id="rId78"/>
      <p:bold r:id="rId79"/>
      <p:italic r:id="rId80"/>
      <p:boldItalic r:id="rId81"/>
    </p:embeddedFont>
    <p:embeddedFont>
      <p:font typeface="Roboto"/>
      <p:regular r:id="rId82"/>
      <p:bold r:id="rId83"/>
      <p:italic r:id="rId84"/>
      <p:boldItalic r:id="rId85"/>
    </p:embeddedFont>
    <p:embeddedFont>
      <p:font typeface="Montserrat"/>
      <p:regular r:id="rId86"/>
      <p:bold r:id="rId87"/>
      <p:italic r:id="rId88"/>
      <p:boldItalic r:id="rId89"/>
    </p:embeddedFont>
    <p:embeddedFont>
      <p:font typeface="Source Sans Pro SemiBold"/>
      <p:regular r:id="rId90"/>
      <p:bold r:id="rId91"/>
      <p:italic r:id="rId92"/>
      <p:boldItalic r:id="rId93"/>
    </p:embeddedFont>
    <p:embeddedFont>
      <p:font typeface="Source Sans Pro Black"/>
      <p:bold r:id="rId94"/>
      <p:boldItalic r:id="rId95"/>
    </p:embeddedFont>
    <p:embeddedFont>
      <p:font typeface="Source Sans Pr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SourceSansProBlack-boldItalic.fntdata"/><Relationship Id="rId94" Type="http://schemas.openxmlformats.org/officeDocument/2006/relationships/font" Target="fonts/SourceSansProBlack-bold.fntdata"/><Relationship Id="rId97" Type="http://schemas.openxmlformats.org/officeDocument/2006/relationships/font" Target="fonts/SourceSansPro-bold.fntdata"/><Relationship Id="rId96" Type="http://schemas.openxmlformats.org/officeDocument/2006/relationships/font" Target="fonts/SourceSansPro-regular.fntdata"/><Relationship Id="rId11" Type="http://schemas.openxmlformats.org/officeDocument/2006/relationships/slide" Target="slides/slide6.xml"/><Relationship Id="rId99" Type="http://schemas.openxmlformats.org/officeDocument/2006/relationships/font" Target="fonts/SourceSansPro-boldItalic.fntdata"/><Relationship Id="rId10" Type="http://schemas.openxmlformats.org/officeDocument/2006/relationships/slide" Target="slides/slide5.xml"/><Relationship Id="rId98"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SourceSansProSemiBold-bold.fntdata"/><Relationship Id="rId90" Type="http://schemas.openxmlformats.org/officeDocument/2006/relationships/font" Target="fonts/SourceSansProSemiBold-regular.fntdata"/><Relationship Id="rId93" Type="http://schemas.openxmlformats.org/officeDocument/2006/relationships/font" Target="fonts/SourceSansProSemiBold-boldItalic.fntdata"/><Relationship Id="rId92" Type="http://schemas.openxmlformats.org/officeDocument/2006/relationships/font" Target="fonts/SourceSansProSemi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Montserrat-regular.fntdata"/><Relationship Id="rId85" Type="http://schemas.openxmlformats.org/officeDocument/2006/relationships/font" Target="fonts/Roboto-boldItalic.fntdata"/><Relationship Id="rId88" Type="http://schemas.openxmlformats.org/officeDocument/2006/relationships/font" Target="fonts/Montserrat-italic.fntdata"/><Relationship Id="rId87" Type="http://schemas.openxmlformats.org/officeDocument/2006/relationships/font" Target="fonts/Montserrat-bold.fntdata"/><Relationship Id="rId89" Type="http://schemas.openxmlformats.org/officeDocument/2006/relationships/font" Target="fonts/Montserrat-boldItalic.fntdata"/><Relationship Id="rId80" Type="http://schemas.openxmlformats.org/officeDocument/2006/relationships/font" Target="fonts/Raleway-italic.fntdata"/><Relationship Id="rId82" Type="http://schemas.openxmlformats.org/officeDocument/2006/relationships/font" Target="fonts/Roboto-regular.fntdata"/><Relationship Id="rId81"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Raleway-bold.fntdata"/><Relationship Id="rId78" Type="http://schemas.openxmlformats.org/officeDocument/2006/relationships/font" Target="fonts/Raleway-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netflix-techblog/studio-production-data-science-646ee2cc21a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2018-gartner-hype-cycles-emerging-technologies-data-science-nam-l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0" name="Google Shape;14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41" name="Google Shape;3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8" name="Google Shape;3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7" name="Google Shape;38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IN" sz="1200" u="none" cap="none" strike="noStrike">
                <a:solidFill>
                  <a:schemeClr val="dk1"/>
                </a:solidFill>
                <a:latin typeface="Calibri"/>
                <a:ea typeface="Calibri"/>
                <a:cs typeface="Calibri"/>
                <a:sym typeface="Calibri"/>
              </a:rPr>
              <a:t>let us start with</a:t>
            </a:r>
            <a:endParaRPr b="0" i="0" sz="1200" u="none" cap="none" strike="noStrike">
              <a:solidFill>
                <a:schemeClr val="dk1"/>
              </a:solidFill>
              <a:latin typeface="Calibri"/>
              <a:ea typeface="Calibri"/>
              <a:cs typeface="Calibri"/>
              <a:sym typeface="Calibri"/>
            </a:endParaRPr>
          </a:p>
        </p:txBody>
      </p:sp>
      <p:sp>
        <p:nvSpPr>
          <p:cNvPr id="406" name="Google Shape;40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IN" sz="1200" u="none" cap="none" strike="noStrike">
                <a:solidFill>
                  <a:schemeClr val="dk1"/>
                </a:solidFill>
                <a:latin typeface="Calibri"/>
                <a:ea typeface="Calibri"/>
                <a:cs typeface="Calibri"/>
                <a:sym typeface="Calibri"/>
              </a:rPr>
              <a:t>let us start with</a:t>
            </a:r>
            <a:endParaRPr b="0" i="0" sz="1200" u="none" cap="none" strike="noStrike">
              <a:solidFill>
                <a:schemeClr val="dk1"/>
              </a:solidFill>
              <a:latin typeface="Calibri"/>
              <a:ea typeface="Calibri"/>
              <a:cs typeface="Calibri"/>
              <a:sym typeface="Calibri"/>
            </a:endParaRPr>
          </a:p>
        </p:txBody>
      </p:sp>
      <p:sp>
        <p:nvSpPr>
          <p:cNvPr id="425" name="Google Shape;42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IN" u="sng">
                <a:solidFill>
                  <a:schemeClr val="hlink"/>
                </a:solidFill>
                <a:hlinkClick r:id="rId2"/>
              </a:rPr>
              <a:t>https://medium.com/netflix-techblog/studio-production-data-science-646ee2cc21a1</a:t>
            </a:r>
            <a:endParaRPr b="0" i="0" sz="1200" u="none" cap="none" strike="noStrike">
              <a:solidFill>
                <a:schemeClr val="dk1"/>
              </a:solidFill>
              <a:latin typeface="Calibri"/>
              <a:ea typeface="Calibri"/>
              <a:cs typeface="Calibri"/>
              <a:sym typeface="Calibri"/>
            </a:endParaRPr>
          </a:p>
        </p:txBody>
      </p:sp>
      <p:sp>
        <p:nvSpPr>
          <p:cNvPr id="444" name="Google Shape;4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IN" sz="1200" u="none" cap="none" strike="noStrike">
                <a:solidFill>
                  <a:schemeClr val="dk1"/>
                </a:solidFill>
                <a:latin typeface="Calibri"/>
                <a:ea typeface="Calibri"/>
                <a:cs typeface="Calibri"/>
                <a:sym typeface="Calibri"/>
              </a:rPr>
              <a:t>Put Netflix engineering blog medium(Netflix blog)</a:t>
            </a:r>
            <a:endParaRPr b="0" i="0" sz="1200" u="none" cap="none" strike="noStrike">
              <a:solidFill>
                <a:schemeClr val="dk1"/>
              </a:solidFill>
              <a:latin typeface="Calibri"/>
              <a:ea typeface="Calibri"/>
              <a:cs typeface="Calibri"/>
              <a:sym typeface="Calibri"/>
            </a:endParaRPr>
          </a:p>
        </p:txBody>
      </p:sp>
      <p:sp>
        <p:nvSpPr>
          <p:cNvPr id="462" name="Google Shape;46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472" name="Google Shape;47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0" name="Google Shape;15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**new venn diagram to be added (ask Lavi)</a:t>
            </a:r>
            <a:endParaRPr/>
          </a:p>
        </p:txBody>
      </p:sp>
      <p:sp>
        <p:nvSpPr>
          <p:cNvPr id="591" name="Google Shape;59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u="sng">
                <a:solidFill>
                  <a:schemeClr val="hlink"/>
                </a:solidFill>
                <a:hlinkClick r:id="rId2"/>
              </a:rPr>
              <a:t>https://www.linkedin.com/pulse/2018-gartner-hype-cycles-emerging-technologies-data-science-nam-le/</a:t>
            </a:r>
            <a:endParaRPr/>
          </a:p>
        </p:txBody>
      </p:sp>
      <p:sp>
        <p:nvSpPr>
          <p:cNvPr id="634" name="Google Shape;63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51" name="Google Shape;65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4" name="Google Shape;17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82" name="Google Shape;682;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00" name="Google Shape;70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18" name="Google Shape;71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50" name="Google Shape;75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67" name="Google Shape;76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https://www.infoworld.com/article/3190008/big-data/3-reasons-why-data-scientist-remains-the-top-job-in-america.html</a:t>
            </a:r>
            <a:endParaRPr/>
          </a:p>
        </p:txBody>
      </p:sp>
      <p:sp>
        <p:nvSpPr>
          <p:cNvPr id="811" name="Google Shape;811;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Obvious skills </a:t>
            </a:r>
            <a:endParaRPr/>
          </a:p>
          <a:p>
            <a:pPr indent="-171450" lvl="0" marL="171450" rtl="0" algn="l">
              <a:lnSpc>
                <a:spcPct val="100000"/>
              </a:lnSpc>
              <a:spcBef>
                <a:spcPts val="0"/>
              </a:spcBef>
              <a:spcAft>
                <a:spcPts val="0"/>
              </a:spcAft>
              <a:buSzPts val="1400"/>
              <a:buFont typeface="Calibri"/>
              <a:buChar char="-"/>
            </a:pPr>
            <a:r>
              <a:rPr lang="en-IN"/>
              <a:t>Maths</a:t>
            </a:r>
            <a:endParaRPr/>
          </a:p>
          <a:p>
            <a:pPr indent="-171450" lvl="0" marL="171450" rtl="0" algn="l">
              <a:lnSpc>
                <a:spcPct val="100000"/>
              </a:lnSpc>
              <a:spcBef>
                <a:spcPts val="0"/>
              </a:spcBef>
              <a:spcAft>
                <a:spcPts val="0"/>
              </a:spcAft>
              <a:buSzPts val="1400"/>
              <a:buFont typeface="Calibri"/>
              <a:buChar char="-"/>
            </a:pPr>
            <a:r>
              <a:rPr lang="en-IN"/>
              <a:t>Stats</a:t>
            </a:r>
            <a:endParaRPr/>
          </a:p>
          <a:p>
            <a:pPr indent="-171450" lvl="0" marL="171450" rtl="0" algn="l">
              <a:lnSpc>
                <a:spcPct val="100000"/>
              </a:lnSpc>
              <a:spcBef>
                <a:spcPts val="0"/>
              </a:spcBef>
              <a:spcAft>
                <a:spcPts val="0"/>
              </a:spcAft>
              <a:buSzPts val="1400"/>
              <a:buFont typeface="Calibri"/>
              <a:buChar char="-"/>
            </a:pPr>
            <a:r>
              <a:rPr lang="en-IN"/>
              <a:t>Programming</a:t>
            </a:r>
            <a:endParaRPr/>
          </a:p>
          <a:p>
            <a:pPr indent="-228600" lvl="0" marL="457200" marR="0" rtl="0" algn="l">
              <a:lnSpc>
                <a:spcPct val="100000"/>
              </a:lnSpc>
              <a:spcBef>
                <a:spcPts val="0"/>
              </a:spcBef>
              <a:spcAft>
                <a:spcPts val="0"/>
              </a:spcAft>
              <a:buSzPts val="1400"/>
              <a:buNone/>
            </a:pPr>
            <a:r>
              <a:t/>
            </a:r>
            <a:endParaRPr/>
          </a:p>
        </p:txBody>
      </p:sp>
      <p:sp>
        <p:nvSpPr>
          <p:cNvPr id="832" name="Google Shape;83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50" name="Google Shape;85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3" name="Google Shape;2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https://www.youtube.com/watch?v=gn4nRCC9TwQ</a:t>
            </a:r>
            <a:endParaRPr/>
          </a:p>
          <a:p>
            <a:pPr indent="0" lvl="0" marL="0" marR="0" rtl="0" algn="l">
              <a:lnSpc>
                <a:spcPct val="100000"/>
              </a:lnSpc>
              <a:spcBef>
                <a:spcPts val="0"/>
              </a:spcBef>
              <a:spcAft>
                <a:spcPts val="0"/>
              </a:spcAft>
              <a:buClr>
                <a:schemeClr val="dk1"/>
              </a:buClr>
              <a:buSzPts val="1200"/>
              <a:buFont typeface="Arial"/>
              <a:buNone/>
            </a:pPr>
            <a:r>
              <a:rPr b="0" i="0" lang="en-IN" sz="1200">
                <a:solidFill>
                  <a:schemeClr val="dk1"/>
                </a:solidFill>
                <a:latin typeface="Arial"/>
                <a:ea typeface="Arial"/>
                <a:cs typeface="Arial"/>
                <a:sym typeface="Arial"/>
              </a:rPr>
              <a:t>Google's DeepMind AI just taught itself to walk</a:t>
            </a:r>
            <a:endParaRPr/>
          </a:p>
          <a:p>
            <a:pPr indent="-228600" lvl="0" marL="457200" marR="0" rtl="0" algn="l">
              <a:lnSpc>
                <a:spcPct val="100000"/>
              </a:lnSpc>
              <a:spcBef>
                <a:spcPts val="0"/>
              </a:spcBef>
              <a:spcAft>
                <a:spcPts val="0"/>
              </a:spcAft>
              <a:buSzPts val="1400"/>
              <a:buNone/>
            </a:pPr>
            <a:r>
              <a:t/>
            </a:r>
            <a:endParaRPr/>
          </a:p>
        </p:txBody>
      </p:sp>
      <p:sp>
        <p:nvSpPr>
          <p:cNvPr id="956" name="Google Shape;95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5" name="Google Shape;99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SzPts val="1400"/>
              <a:buFont typeface="Arial"/>
              <a:buChar char="•"/>
            </a:pPr>
            <a:r>
              <a:rPr lang="en-IN">
                <a:latin typeface="Arial"/>
                <a:ea typeface="Arial"/>
                <a:cs typeface="Arial"/>
                <a:sym typeface="Arial"/>
              </a:rPr>
              <a:t>Through data science flight delays can be predicted using historical data</a:t>
            </a:r>
            <a:endParaRPr/>
          </a:p>
          <a:p>
            <a:pPr indent="-171450" lvl="0" marL="171450" rtl="0" algn="l">
              <a:lnSpc>
                <a:spcPct val="100000"/>
              </a:lnSpc>
              <a:spcBef>
                <a:spcPts val="0"/>
              </a:spcBef>
              <a:spcAft>
                <a:spcPts val="0"/>
              </a:spcAft>
              <a:buSzPts val="1400"/>
              <a:buFont typeface="Arial"/>
              <a:buChar char="•"/>
            </a:pPr>
            <a:r>
              <a:rPr lang="en-IN">
                <a:latin typeface="Arial"/>
                <a:ea typeface="Arial"/>
                <a:cs typeface="Arial"/>
                <a:sym typeface="Arial"/>
              </a:rPr>
              <a:t>Dynamic pricing of flights also depend on various external factors like day of booking, how close it is to the departure date, seasonal cycles and so on</a:t>
            </a:r>
            <a:endParaRPr/>
          </a:p>
          <a:p>
            <a:pPr indent="-171450" lvl="0" marL="171450" rtl="0" algn="l">
              <a:lnSpc>
                <a:spcPct val="100000"/>
              </a:lnSpc>
              <a:spcBef>
                <a:spcPts val="0"/>
              </a:spcBef>
              <a:spcAft>
                <a:spcPts val="0"/>
              </a:spcAft>
              <a:buSzPts val="1400"/>
              <a:buFont typeface="Arial"/>
              <a:buChar char="•"/>
            </a:pPr>
            <a:r>
              <a:rPr lang="en-IN">
                <a:latin typeface="Arial"/>
                <a:ea typeface="Arial"/>
                <a:cs typeface="Arial"/>
                <a:sym typeface="Arial"/>
              </a:rPr>
              <a:t>Optimize airline routes using machine learning</a:t>
            </a:r>
            <a:endParaRPr/>
          </a:p>
          <a:p>
            <a:pPr indent="-171450" lvl="0" marL="171450" rtl="0" algn="l">
              <a:lnSpc>
                <a:spcPct val="100000"/>
              </a:lnSpc>
              <a:spcBef>
                <a:spcPts val="0"/>
              </a:spcBef>
              <a:spcAft>
                <a:spcPts val="0"/>
              </a:spcAft>
              <a:buSzPts val="1400"/>
              <a:buFont typeface="Arial"/>
              <a:buChar char="•"/>
            </a:pPr>
            <a:r>
              <a:rPr lang="en-IN">
                <a:latin typeface="Arial"/>
                <a:ea typeface="Arial"/>
                <a:cs typeface="Arial"/>
                <a:sym typeface="Arial"/>
              </a:rPr>
              <a:t>Improve customer loyalty by offering targeted flight promotional offers</a:t>
            </a:r>
            <a:endParaRPr>
              <a:latin typeface="Arial"/>
              <a:ea typeface="Arial"/>
              <a:cs typeface="Arial"/>
              <a:sym typeface="Arial"/>
            </a:endParaRPr>
          </a:p>
        </p:txBody>
      </p:sp>
      <p:sp>
        <p:nvSpPr>
          <p:cNvPr id="996" name="Google Shape;99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2" name="Google Shape;23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73" name="Google Shape;107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93" name="Google Shape;109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**add updated (ask Lavi)</a:t>
            </a:r>
            <a:endParaRPr/>
          </a:p>
        </p:txBody>
      </p:sp>
      <p:sp>
        <p:nvSpPr>
          <p:cNvPr id="1127" name="Google Shape;112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**add updated (ask Lavi)</a:t>
            </a:r>
            <a:endParaRPr/>
          </a:p>
        </p:txBody>
      </p:sp>
      <p:sp>
        <p:nvSpPr>
          <p:cNvPr id="1184" name="Google Shape;118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e37ba49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e37ba49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g5e37ba49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5" name="Google Shape;25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 name="Google Shape;126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0" name="Google Shape;28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SzPts val="1400"/>
              <a:buFont typeface="Arial"/>
              <a:buChar char="•"/>
            </a:pPr>
            <a:r>
              <a:rPr lang="en-IN" sz="1200"/>
              <a:t>torm with management and showcase the benefit the analysis and models bring to the plate.</a:t>
            </a:r>
            <a:endParaRPr/>
          </a:p>
          <a:p>
            <a:pPr indent="-196850" lvl="0" marL="285750" rtl="0" algn="l">
              <a:lnSpc>
                <a:spcPct val="100000"/>
              </a:lnSpc>
              <a:spcBef>
                <a:spcPts val="0"/>
              </a:spcBef>
              <a:spcAft>
                <a:spcPts val="0"/>
              </a:spcAft>
              <a:buSzPts val="1400"/>
              <a:buFont typeface="Arial"/>
              <a:buNone/>
            </a:pPr>
            <a:r>
              <a:t/>
            </a:r>
            <a:endParaRPr sz="1200"/>
          </a:p>
          <a:p>
            <a:pPr indent="-228600" lvl="0" marL="457200" marR="0" rtl="0" algn="l">
              <a:lnSpc>
                <a:spcPct val="100000"/>
              </a:lnSpc>
              <a:spcBef>
                <a:spcPts val="0"/>
              </a:spcBef>
              <a:spcAft>
                <a:spcPts val="0"/>
              </a:spcAft>
              <a:buSzPts val="1400"/>
              <a:buNone/>
            </a:pPr>
            <a:r>
              <a:t/>
            </a:r>
            <a:endParaRPr/>
          </a:p>
        </p:txBody>
      </p:sp>
      <p:sp>
        <p:nvSpPr>
          <p:cNvPr id="1403" name="Google Shape;140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IN"/>
              <a:t>** Add model explanation,model production</a:t>
            </a:r>
            <a:endParaRPr/>
          </a:p>
        </p:txBody>
      </p:sp>
      <p:sp>
        <p:nvSpPr>
          <p:cNvPr id="1413" name="Google Shape;1413;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6" name="Google Shape;143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5" name="Google Shape;30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0" name="Google Shape;3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
        <p:nvSpPr>
          <p:cNvPr id="41" name="Google Shape;4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and Content">
  <p:cSld name="12_Title and Content">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 name="Shape 45"/>
        <p:cNvGrpSpPr/>
        <p:nvPr/>
      </p:nvGrpSpPr>
      <p:grpSpPr>
        <a:xfrm>
          <a:off x="0" y="0"/>
          <a:ext cx="0" cy="0"/>
          <a:chOff x="0" y="0"/>
          <a:chExt cx="0" cy="0"/>
        </a:xfrm>
      </p:grpSpPr>
      <p:sp>
        <p:nvSpPr>
          <p:cNvPr id="46" name="Google Shape;46;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48" name="Google Shape;4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1" name="Shape 51"/>
        <p:cNvGrpSpPr/>
        <p:nvPr/>
      </p:nvGrpSpPr>
      <p:grpSpPr>
        <a:xfrm>
          <a:off x="0" y="0"/>
          <a:ext cx="0" cy="0"/>
          <a:chOff x="0" y="0"/>
          <a:chExt cx="0" cy="0"/>
        </a:xfrm>
      </p:grpSpPr>
      <p:sp>
        <p:nvSpPr>
          <p:cNvPr id="52" name="Google Shape;52;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3" name="Google Shape;53;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4" name="Google Shape;54;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6" name="Google Shape;56;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2" name="Google Shape;6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7" name="Google Shape;67;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4" name="Google Shape;74;p1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6" name="Google Shape;7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1" name="Google Shape;81;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7" name="Google Shape;87;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9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92"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93"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94"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nd Content">
  <p:cSld name="7_Title and Content">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nd Content">
  <p:cSld name="8_Title and Content">
    <p:spTree>
      <p:nvGrpSpPr>
        <p:cNvPr id="96"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and Content">
  <p:cSld name="14_Title and Content">
    <p:spTree>
      <p:nvGrpSpPr>
        <p:cNvPr id="97" name="Shape 97"/>
        <p:cNvGrpSpPr/>
        <p:nvPr/>
      </p:nvGrpSpPr>
      <p:grpSpPr>
        <a:xfrm>
          <a:off x="0" y="0"/>
          <a:ext cx="0" cy="0"/>
          <a:chOff x="0" y="0"/>
          <a:chExt cx="0" cy="0"/>
        </a:xfrm>
      </p:grpSpPr>
      <p:sp>
        <p:nvSpPr>
          <p:cNvPr id="98" name="Google Shape;98;p26"/>
          <p:cNvSpPr/>
          <p:nvPr>
            <p:ph idx="2" type="pic"/>
          </p:nvPr>
        </p:nvSpPr>
        <p:spPr>
          <a:xfrm>
            <a:off x="4487453" y="4161859"/>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9" name="Google Shape;9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Google Shape;10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02" name="Google Shape;102;p26"/>
          <p:cNvSpPr/>
          <p:nvPr>
            <p:ph idx="3" type="pic"/>
          </p:nvPr>
        </p:nvSpPr>
        <p:spPr>
          <a:xfrm>
            <a:off x="1044239" y="1828845"/>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3" name="Google Shape;103;p26"/>
          <p:cNvSpPr/>
          <p:nvPr>
            <p:ph idx="4" type="pic"/>
          </p:nvPr>
        </p:nvSpPr>
        <p:spPr>
          <a:xfrm>
            <a:off x="4487452" y="1828845"/>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4" name="Google Shape;104;p26"/>
          <p:cNvSpPr/>
          <p:nvPr>
            <p:ph idx="5" type="pic"/>
          </p:nvPr>
        </p:nvSpPr>
        <p:spPr>
          <a:xfrm>
            <a:off x="7930668" y="1828845"/>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26"/>
          <p:cNvSpPr/>
          <p:nvPr>
            <p:ph idx="6" type="pic"/>
          </p:nvPr>
        </p:nvSpPr>
        <p:spPr>
          <a:xfrm>
            <a:off x="7930667" y="4161859"/>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6" name="Google Shape;106;p26"/>
          <p:cNvSpPr/>
          <p:nvPr>
            <p:ph idx="7" type="pic"/>
          </p:nvPr>
        </p:nvSpPr>
        <p:spPr>
          <a:xfrm>
            <a:off x="1044238" y="4161859"/>
            <a:ext cx="3217092" cy="211642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 and Content">
  <p:cSld name="13_Title and Content">
    <p:spTree>
      <p:nvGrpSpPr>
        <p:cNvPr id="107" name="Shape 107"/>
        <p:cNvGrpSpPr/>
        <p:nvPr/>
      </p:nvGrpSpPr>
      <p:grpSpPr>
        <a:xfrm>
          <a:off x="0" y="0"/>
          <a:ext cx="0" cy="0"/>
          <a:chOff x="0" y="0"/>
          <a:chExt cx="0" cy="0"/>
        </a:xfrm>
      </p:grpSpPr>
      <p:sp>
        <p:nvSpPr>
          <p:cNvPr id="108" name="Google Shape;10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0" name="Google Shape;1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11" name="Google Shape;111;p27"/>
          <p:cNvSpPr/>
          <p:nvPr>
            <p:ph idx="2" type="pic"/>
          </p:nvPr>
        </p:nvSpPr>
        <p:spPr>
          <a:xfrm>
            <a:off x="1044232" y="2016342"/>
            <a:ext cx="1935186" cy="1933341"/>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27"/>
          <p:cNvSpPr/>
          <p:nvPr>
            <p:ph idx="3" type="pic"/>
          </p:nvPr>
        </p:nvSpPr>
        <p:spPr>
          <a:xfrm>
            <a:off x="1044232" y="4212759"/>
            <a:ext cx="1935186" cy="1933341"/>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3" name="Google Shape;113;p27"/>
          <p:cNvSpPr/>
          <p:nvPr>
            <p:ph idx="4" type="pic"/>
          </p:nvPr>
        </p:nvSpPr>
        <p:spPr>
          <a:xfrm>
            <a:off x="6215563" y="2016342"/>
            <a:ext cx="1935186" cy="1933341"/>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27"/>
          <p:cNvSpPr/>
          <p:nvPr>
            <p:ph idx="5" type="pic"/>
          </p:nvPr>
        </p:nvSpPr>
        <p:spPr>
          <a:xfrm>
            <a:off x="6215563" y="4212759"/>
            <a:ext cx="1935186" cy="1933341"/>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Blank">
  <p:cSld name="9_Blank">
    <p:spTree>
      <p:nvGrpSpPr>
        <p:cNvPr id="115" name="Shape 115"/>
        <p:cNvGrpSpPr/>
        <p:nvPr/>
      </p:nvGrpSpPr>
      <p:grpSpPr>
        <a:xfrm>
          <a:off x="0" y="0"/>
          <a:ext cx="0" cy="0"/>
          <a:chOff x="0" y="0"/>
          <a:chExt cx="0" cy="0"/>
        </a:xfrm>
      </p:grpSpPr>
      <p:sp>
        <p:nvSpPr>
          <p:cNvPr id="116" name="Google Shape;11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19" name="Google Shape;119;p28"/>
          <p:cNvSpPr/>
          <p:nvPr>
            <p:ph idx="2" type="pic"/>
          </p:nvPr>
        </p:nvSpPr>
        <p:spPr>
          <a:xfrm>
            <a:off x="1678797" y="2257882"/>
            <a:ext cx="2202611" cy="2118117"/>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28"/>
          <p:cNvSpPr/>
          <p:nvPr>
            <p:ph idx="3" type="pic"/>
          </p:nvPr>
        </p:nvSpPr>
        <p:spPr>
          <a:xfrm>
            <a:off x="4999109" y="2251869"/>
            <a:ext cx="2202611" cy="2118117"/>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28"/>
          <p:cNvSpPr/>
          <p:nvPr>
            <p:ph idx="4" type="pic"/>
          </p:nvPr>
        </p:nvSpPr>
        <p:spPr>
          <a:xfrm>
            <a:off x="8319421" y="2251869"/>
            <a:ext cx="2202611" cy="2118117"/>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Blank">
  <p:cSld name="11_Blank">
    <p:spTree>
      <p:nvGrpSpPr>
        <p:cNvPr id="122" name="Shape 122"/>
        <p:cNvGrpSpPr/>
        <p:nvPr/>
      </p:nvGrpSpPr>
      <p:grpSpPr>
        <a:xfrm>
          <a:off x="0" y="0"/>
          <a:ext cx="0" cy="0"/>
          <a:chOff x="0" y="0"/>
          <a:chExt cx="0" cy="0"/>
        </a:xfrm>
      </p:grpSpPr>
      <p:sp>
        <p:nvSpPr>
          <p:cNvPr id="123" name="Google Shape;12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4" name="Google Shape;12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5" name="Google Shape;12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26" name="Google Shape;126;p29"/>
          <p:cNvSpPr/>
          <p:nvPr>
            <p:ph idx="2" type="pic"/>
          </p:nvPr>
        </p:nvSpPr>
        <p:spPr>
          <a:xfrm>
            <a:off x="0" y="1"/>
            <a:ext cx="12192000" cy="3409887"/>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0" showMasterSp="0" type="tx">
  <p:cSld name="TITLE_AND_BODY">
    <p:spTree>
      <p:nvGrpSpPr>
        <p:cNvPr id="127" name="Shape 127"/>
        <p:cNvGrpSpPr/>
        <p:nvPr/>
      </p:nvGrpSpPr>
      <p:grpSpPr>
        <a:xfrm>
          <a:off x="0" y="0"/>
          <a:ext cx="0" cy="0"/>
          <a:chOff x="0" y="0"/>
          <a:chExt cx="0" cy="0"/>
        </a:xfrm>
      </p:grpSpPr>
      <p:sp>
        <p:nvSpPr>
          <p:cNvPr id="128" name="Google Shape;128;p30"/>
          <p:cNvSpPr txBox="1"/>
          <p:nvPr>
            <p:ph type="title"/>
          </p:nvPr>
        </p:nvSpPr>
        <p:spPr>
          <a:xfrm>
            <a:off x="838200" y="0"/>
            <a:ext cx="10515600" cy="159269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9" name="Google Shape;12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p:cSld name="9_Title and Content">
    <p:spTree>
      <p:nvGrpSpPr>
        <p:cNvPr id="27" name="Shape 2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spTree>
      <p:nvGrpSpPr>
        <p:cNvPr id="130" name="Shape 130"/>
        <p:cNvGrpSpPr/>
        <p:nvPr/>
      </p:nvGrpSpPr>
      <p:grpSpPr>
        <a:xfrm>
          <a:off x="0" y="0"/>
          <a:ext cx="0" cy="0"/>
          <a:chOff x="0" y="0"/>
          <a:chExt cx="0" cy="0"/>
        </a:xfrm>
      </p:grpSpPr>
      <p:sp>
        <p:nvSpPr>
          <p:cNvPr id="131" name="Google Shape;13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134" name="Google Shape;134;p31"/>
          <p:cNvSpPr/>
          <p:nvPr>
            <p:ph idx="2" type="pic"/>
          </p:nvPr>
        </p:nvSpPr>
        <p:spPr>
          <a:xfrm>
            <a:off x="1239120" y="983679"/>
            <a:ext cx="4436970" cy="4938151"/>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_1">
  <p:cSld name="26_1">
    <p:spTree>
      <p:nvGrpSpPr>
        <p:cNvPr id="135" name="Shape 135"/>
        <p:cNvGrpSpPr/>
        <p:nvPr/>
      </p:nvGrpSpPr>
      <p:grpSpPr>
        <a:xfrm>
          <a:off x="0" y="0"/>
          <a:ext cx="0" cy="0"/>
          <a:chOff x="0" y="0"/>
          <a:chExt cx="0" cy="0"/>
        </a:xfrm>
      </p:grpSpPr>
      <p:sp>
        <p:nvSpPr>
          <p:cNvPr id="136" name="Google Shape;136;p32"/>
          <p:cNvSpPr/>
          <p:nvPr>
            <p:ph idx="2" type="pic"/>
          </p:nvPr>
        </p:nvSpPr>
        <p:spPr>
          <a:xfrm>
            <a:off x="5210126" y="2650290"/>
            <a:ext cx="1739042" cy="3095096"/>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1200"/>
              <a:buFont typeface="Arial"/>
              <a:buNone/>
              <a:defRPr b="0" i="0" sz="1200" u="none" cap="none" strike="noStrike">
                <a:solidFill>
                  <a:schemeClr val="lt1"/>
                </a:solidFill>
                <a:latin typeface="Source Sans Pro"/>
                <a:ea typeface="Source Sans Pro"/>
                <a:cs typeface="Source Sans Pro"/>
                <a:sym typeface="Source Sans Pr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0" name="Google Shape;30;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and Content">
  <p:cSld name="10_Title and Content">
    <p:spTree>
      <p:nvGrpSpPr>
        <p:cNvPr id="35"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and Content">
  <p:cSld name="11_Title and Content">
    <p:spTree>
      <p:nvGrpSpPr>
        <p:cNvPr id="36"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and Content">
  <p:cSld name="15_Title and Content">
    <p:spTree>
      <p:nvGrpSpPr>
        <p:cNvPr id="37"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itle and Content">
  <p:cSld name="16_Title and Content">
    <p:spTree>
      <p:nvGrpSpPr>
        <p:cNvPr id="38"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itle and Content">
  <p:cSld name="17_Title and Content">
    <p:spTree>
      <p:nvGrpSpPr>
        <p:cNvPr id="39"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8.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 Id="rId10"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8.png"/><Relationship Id="rId9" Type="http://schemas.openxmlformats.org/officeDocument/2006/relationships/image" Target="../media/image60.png"/><Relationship Id="rId5" Type="http://schemas.openxmlformats.org/officeDocument/2006/relationships/image" Target="../media/image43.png"/><Relationship Id="rId6" Type="http://schemas.openxmlformats.org/officeDocument/2006/relationships/image" Target="../media/image31.png"/><Relationship Id="rId7" Type="http://schemas.openxmlformats.org/officeDocument/2006/relationships/image" Target="../media/image41.png"/><Relationship Id="rId8" Type="http://schemas.openxmlformats.org/officeDocument/2006/relationships/image" Target="../media/image36.png"/><Relationship Id="rId11" Type="http://schemas.openxmlformats.org/officeDocument/2006/relationships/image" Target="../media/image37.png"/><Relationship Id="rId10"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106.png"/><Relationship Id="rId7" Type="http://schemas.openxmlformats.org/officeDocument/2006/relationships/image" Target="../media/image47.png"/><Relationship Id="rId8"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59.png"/><Relationship Id="rId5" Type="http://schemas.openxmlformats.org/officeDocument/2006/relationships/image" Target="../media/image82.png"/><Relationship Id="rId6" Type="http://schemas.openxmlformats.org/officeDocument/2006/relationships/image" Target="../media/image66.png"/><Relationship Id="rId7" Type="http://schemas.openxmlformats.org/officeDocument/2006/relationships/image" Target="../media/image48.png"/><Relationship Id="rId8"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8.jpg"/><Relationship Id="rId4" Type="http://schemas.openxmlformats.org/officeDocument/2006/relationships/image" Target="../media/image52.png"/><Relationship Id="rId5"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61.png"/><Relationship Id="rId7"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70.png"/><Relationship Id="rId7"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69.jpg"/><Relationship Id="rId5" Type="http://schemas.openxmlformats.org/officeDocument/2006/relationships/image" Target="../media/image7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71.png"/><Relationship Id="rId5" Type="http://schemas.openxmlformats.org/officeDocument/2006/relationships/image" Target="../media/image7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93.png"/><Relationship Id="rId5" Type="http://schemas.openxmlformats.org/officeDocument/2006/relationships/image" Target="../media/image7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86.png"/><Relationship Id="rId5"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72.jpg"/><Relationship Id="rId5" Type="http://schemas.openxmlformats.org/officeDocument/2006/relationships/image" Target="../media/image8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7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8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9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8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95.png"/><Relationship Id="rId5" Type="http://schemas.openxmlformats.org/officeDocument/2006/relationships/image" Target="../media/image85.png"/><Relationship Id="rId6"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94.png"/><Relationship Id="rId7"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10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9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10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10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8.jpg"/><Relationship Id="rId6" Type="http://schemas.openxmlformats.org/officeDocument/2006/relationships/image" Target="../media/image6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b="0" l="0" r="0" t="0"/>
          <a:stretch/>
        </p:blipFill>
        <p:spPr>
          <a:xfrm>
            <a:off x="0" y="0"/>
            <a:ext cx="12208384" cy="6867216"/>
          </a:xfrm>
          <a:prstGeom prst="rect">
            <a:avLst/>
          </a:prstGeom>
          <a:noFill/>
          <a:ln>
            <a:noFill/>
          </a:ln>
        </p:spPr>
      </p:pic>
      <p:sp>
        <p:nvSpPr>
          <p:cNvPr id="143" name="Google Shape;143;p33"/>
          <p:cNvSpPr/>
          <p:nvPr/>
        </p:nvSpPr>
        <p:spPr>
          <a:xfrm>
            <a:off x="776068" y="435878"/>
            <a:ext cx="7348603" cy="340641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458"/>
              <a:buFont typeface="Arial"/>
              <a:buNone/>
            </a:pPr>
            <a:r>
              <a:t/>
            </a:r>
            <a:endParaRPr b="1" i="0" sz="6458" u="none" cap="none" strike="noStrike">
              <a:solidFill>
                <a:srgbClr val="FFFFFF"/>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6458"/>
              <a:buFont typeface="Arial"/>
              <a:buNone/>
            </a:pPr>
            <a:r>
              <a:t/>
            </a:r>
            <a:endParaRPr b="1" i="0" sz="6458" u="none" cap="none" strike="noStrike">
              <a:solidFill>
                <a:srgbClr val="FFFFFF"/>
              </a:solidFill>
              <a:latin typeface="Raleway"/>
              <a:ea typeface="Raleway"/>
              <a:cs typeface="Raleway"/>
              <a:sym typeface="Raleway"/>
            </a:endParaRPr>
          </a:p>
        </p:txBody>
      </p:sp>
      <p:sp>
        <p:nvSpPr>
          <p:cNvPr id="144" name="Google Shape;144;p33"/>
          <p:cNvSpPr/>
          <p:nvPr/>
        </p:nvSpPr>
        <p:spPr>
          <a:xfrm flipH="1" rot="10800000">
            <a:off x="879542" y="3743481"/>
            <a:ext cx="5152767" cy="45719"/>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pic>
        <p:nvPicPr>
          <p:cNvPr id="145" name="Google Shape;145;p33"/>
          <p:cNvPicPr preferRelativeResize="0"/>
          <p:nvPr/>
        </p:nvPicPr>
        <p:blipFill rotWithShape="1">
          <a:blip r:embed="rId4">
            <a:alphaModFix/>
          </a:blip>
          <a:srcRect b="0" l="0" r="0" t="0"/>
          <a:stretch/>
        </p:blipFill>
        <p:spPr>
          <a:xfrm>
            <a:off x="10239356" y="435878"/>
            <a:ext cx="1334336" cy="901121"/>
          </a:xfrm>
          <a:prstGeom prst="rect">
            <a:avLst/>
          </a:prstGeom>
          <a:noFill/>
          <a:ln>
            <a:noFill/>
          </a:ln>
        </p:spPr>
      </p:pic>
      <p:sp>
        <p:nvSpPr>
          <p:cNvPr id="146" name="Google Shape;146;p33"/>
          <p:cNvSpPr/>
          <p:nvPr/>
        </p:nvSpPr>
        <p:spPr>
          <a:xfrm>
            <a:off x="879542" y="3098465"/>
            <a:ext cx="5100114"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Introduction To Data Science</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0" i="0" lang="en-IN" sz="2800" u="none" cap="none" strike="noStrike">
                <a:solidFill>
                  <a:schemeClr val="lt1"/>
                </a:solidFill>
                <a:latin typeface="Calibri"/>
                <a:ea typeface="Calibri"/>
                <a:cs typeface="Calibri"/>
                <a:sym typeface="Calibri"/>
              </a:rPr>
              <a:t>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grpSp>
        <p:nvGrpSpPr>
          <p:cNvPr id="343" name="Google Shape;343;p42"/>
          <p:cNvGrpSpPr/>
          <p:nvPr/>
        </p:nvGrpSpPr>
        <p:grpSpPr>
          <a:xfrm>
            <a:off x="557644" y="184561"/>
            <a:ext cx="11634356" cy="1293962"/>
            <a:chOff x="557644" y="1"/>
            <a:chExt cx="11634356" cy="1293962"/>
          </a:xfrm>
        </p:grpSpPr>
        <p:grpSp>
          <p:nvGrpSpPr>
            <p:cNvPr id="344" name="Google Shape;344;p42"/>
            <p:cNvGrpSpPr/>
            <p:nvPr/>
          </p:nvGrpSpPr>
          <p:grpSpPr>
            <a:xfrm>
              <a:off x="3179913" y="281625"/>
              <a:ext cx="5325035" cy="853515"/>
              <a:chOff x="3205793" y="21796"/>
              <a:chExt cx="5325035" cy="853515"/>
            </a:xfrm>
          </p:grpSpPr>
          <p:sp>
            <p:nvSpPr>
              <p:cNvPr id="345" name="Google Shape;345;p42"/>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rgbClr val="44546A"/>
                  </a:solidFill>
                  <a:latin typeface="Montserrat"/>
                  <a:ea typeface="Montserrat"/>
                  <a:cs typeface="Montserrat"/>
                  <a:sym typeface="Montserrat"/>
                </a:endParaRPr>
              </a:p>
            </p:txBody>
          </p:sp>
          <p:sp>
            <p:nvSpPr>
              <p:cNvPr id="346" name="Google Shape;346;p42"/>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000000"/>
                  </a:solidFill>
                  <a:latin typeface="Raleway"/>
                  <a:ea typeface="Raleway"/>
                  <a:cs typeface="Raleway"/>
                  <a:sym typeface="Raleway"/>
                </a:endParaRPr>
              </a:p>
            </p:txBody>
          </p:sp>
        </p:grpSp>
        <p:grpSp>
          <p:nvGrpSpPr>
            <p:cNvPr id="347" name="Google Shape;347;p42"/>
            <p:cNvGrpSpPr/>
            <p:nvPr/>
          </p:nvGrpSpPr>
          <p:grpSpPr>
            <a:xfrm>
              <a:off x="557644" y="1"/>
              <a:ext cx="11634356" cy="1293962"/>
              <a:chOff x="557644" y="1"/>
              <a:chExt cx="11634356" cy="1293962"/>
            </a:xfrm>
          </p:grpSpPr>
          <p:pic>
            <p:nvPicPr>
              <p:cNvPr id="348" name="Google Shape;348;p42"/>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349" name="Google Shape;349;p42"/>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rgbClr val="FFFFFF"/>
                  </a:solidFill>
                  <a:latin typeface="Arial"/>
                  <a:ea typeface="Arial"/>
                  <a:cs typeface="Arial"/>
                  <a:sym typeface="Arial"/>
                </a:endParaRPr>
              </a:p>
            </p:txBody>
          </p:sp>
        </p:grpSp>
      </p:grpSp>
      <p:grpSp>
        <p:nvGrpSpPr>
          <p:cNvPr id="350" name="Google Shape;350;p42"/>
          <p:cNvGrpSpPr/>
          <p:nvPr/>
        </p:nvGrpSpPr>
        <p:grpSpPr>
          <a:xfrm>
            <a:off x="-5005306" y="371258"/>
            <a:ext cx="11508253" cy="7115481"/>
            <a:chOff x="-6033851" y="-994181"/>
            <a:chExt cx="11508253" cy="7115481"/>
          </a:xfrm>
        </p:grpSpPr>
        <p:sp>
          <p:nvSpPr>
            <p:cNvPr id="351" name="Google Shape;351;p42"/>
            <p:cNvSpPr/>
            <p:nvPr/>
          </p:nvSpPr>
          <p:spPr>
            <a:xfrm>
              <a:off x="-6033851" y="-994181"/>
              <a:ext cx="7115481" cy="7115481"/>
            </a:xfrm>
            <a:prstGeom prst="blockArc">
              <a:avLst>
                <a:gd fmla="val 18900000" name="adj1"/>
                <a:gd fmla="val 2700000" name="adj2"/>
                <a:gd fmla="val 304" name="adj3"/>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425650" y="363193"/>
              <a:ext cx="5048752" cy="899654"/>
            </a:xfrm>
            <a:prstGeom prst="rect">
              <a:avLst/>
            </a:prstGeom>
            <a:solidFill>
              <a:srgbClr val="33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txBox="1"/>
            <p:nvPr/>
          </p:nvSpPr>
          <p:spPr>
            <a:xfrm>
              <a:off x="425650" y="363193"/>
              <a:ext cx="5048752" cy="899654"/>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 How Netflix uses Data Science?</a:t>
              </a:r>
              <a:endParaRPr b="0" i="0" sz="2000" u="none" cap="none" strike="noStrike">
                <a:solidFill>
                  <a:schemeClr val="dk1"/>
                </a:solidFill>
                <a:latin typeface="Arial"/>
                <a:ea typeface="Arial"/>
                <a:cs typeface="Arial"/>
                <a:sym typeface="Arial"/>
              </a:endParaRPr>
            </a:p>
          </p:txBody>
        </p:sp>
        <p:sp>
          <p:nvSpPr>
            <p:cNvPr id="354" name="Google Shape;354;p42"/>
            <p:cNvSpPr/>
            <p:nvPr/>
          </p:nvSpPr>
          <p:spPr>
            <a:xfrm>
              <a:off x="30815" y="304750"/>
              <a:ext cx="1016540" cy="1016540"/>
            </a:xfrm>
            <a:prstGeom prst="ellipse">
              <a:avLst/>
            </a:prstGeom>
            <a:solidFill>
              <a:srgbClr val="33CC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1005329" y="162646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txBox="1"/>
            <p:nvPr/>
          </p:nvSpPr>
          <p:spPr>
            <a:xfrm>
              <a:off x="1005329" y="162646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What is Data Science</a:t>
              </a:r>
              <a:endParaRPr b="0" i="0" sz="2000" u="none" cap="none" strike="noStrike">
                <a:solidFill>
                  <a:schemeClr val="dk1"/>
                </a:solidFill>
                <a:latin typeface="Arial"/>
                <a:ea typeface="Arial"/>
                <a:cs typeface="Arial"/>
                <a:sym typeface="Arial"/>
              </a:endParaRPr>
            </a:p>
          </p:txBody>
        </p:sp>
        <p:sp>
          <p:nvSpPr>
            <p:cNvPr id="357" name="Google Shape;357;p42"/>
            <p:cNvSpPr/>
            <p:nvPr/>
          </p:nvSpPr>
          <p:spPr>
            <a:xfrm>
              <a:off x="497059" y="152481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1005329" y="284652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txBox="1"/>
            <p:nvPr/>
          </p:nvSpPr>
          <p:spPr>
            <a:xfrm>
              <a:off x="1005329" y="284652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Real world applications of Data Science</a:t>
              </a:r>
              <a:endParaRPr b="0" i="0" sz="2000" u="none" cap="none" strike="noStrike">
                <a:solidFill>
                  <a:schemeClr val="dk1"/>
                </a:solidFill>
                <a:latin typeface="Arial"/>
                <a:ea typeface="Arial"/>
                <a:cs typeface="Arial"/>
                <a:sym typeface="Arial"/>
              </a:endParaRPr>
            </a:p>
          </p:txBody>
        </p:sp>
        <p:sp>
          <p:nvSpPr>
            <p:cNvPr id="360" name="Google Shape;360;p42"/>
            <p:cNvSpPr/>
            <p:nvPr/>
          </p:nvSpPr>
          <p:spPr>
            <a:xfrm>
              <a:off x="497059" y="274487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539085" y="4066584"/>
              <a:ext cx="4821883"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nvSpPr>
          <p:spPr>
            <a:xfrm>
              <a:off x="539085" y="4066584"/>
              <a:ext cx="4821883"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Data Science Project Lifecycle</a:t>
              </a:r>
              <a:endParaRPr b="0" i="0" sz="2000" u="none" cap="none" strike="noStrike">
                <a:solidFill>
                  <a:schemeClr val="dk1"/>
                </a:solidFill>
                <a:latin typeface="Arial"/>
                <a:ea typeface="Arial"/>
                <a:cs typeface="Arial"/>
                <a:sym typeface="Arial"/>
              </a:endParaRPr>
            </a:p>
          </p:txBody>
        </p:sp>
        <p:sp>
          <p:nvSpPr>
            <p:cNvPr id="363" name="Google Shape;363;p42"/>
            <p:cNvSpPr/>
            <p:nvPr/>
          </p:nvSpPr>
          <p:spPr>
            <a:xfrm>
              <a:off x="30815" y="396493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42"/>
          <p:cNvSpPr txBox="1"/>
          <p:nvPr/>
        </p:nvSpPr>
        <p:spPr>
          <a:xfrm>
            <a:off x="5943252" y="3623828"/>
            <a:ext cx="5919536"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4400" u="none" cap="none" strike="noStrike">
                <a:solidFill>
                  <a:srgbClr val="000000"/>
                </a:solidFill>
                <a:latin typeface="Arial"/>
                <a:ea typeface="Arial"/>
                <a:cs typeface="Arial"/>
                <a:sym typeface="Arial"/>
              </a:rPr>
              <a:t>How Netflix uses Data Science?</a:t>
            </a:r>
            <a:endParaRPr b="1" i="0" sz="4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grpSp>
        <p:nvGrpSpPr>
          <p:cNvPr id="370" name="Google Shape;370;p43"/>
          <p:cNvGrpSpPr/>
          <p:nvPr/>
        </p:nvGrpSpPr>
        <p:grpSpPr>
          <a:xfrm>
            <a:off x="557644" y="0"/>
            <a:ext cx="11634356" cy="1293962"/>
            <a:chOff x="557644" y="1"/>
            <a:chExt cx="11634356" cy="1293962"/>
          </a:xfrm>
        </p:grpSpPr>
        <p:sp>
          <p:nvSpPr>
            <p:cNvPr id="371" name="Google Shape;371;p43"/>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372" name="Google Shape;372;p43"/>
            <p:cNvGrpSpPr/>
            <p:nvPr/>
          </p:nvGrpSpPr>
          <p:grpSpPr>
            <a:xfrm>
              <a:off x="557644" y="1"/>
              <a:ext cx="11634356" cy="1293962"/>
              <a:chOff x="557644" y="1"/>
              <a:chExt cx="11634356" cy="1293962"/>
            </a:xfrm>
          </p:grpSpPr>
          <p:pic>
            <p:nvPicPr>
              <p:cNvPr id="373" name="Google Shape;373;p43"/>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374" name="Google Shape;374;p43"/>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375" name="Google Shape;375;p43"/>
          <p:cNvGrpSpPr/>
          <p:nvPr/>
        </p:nvGrpSpPr>
        <p:grpSpPr>
          <a:xfrm>
            <a:off x="0" y="5607439"/>
            <a:ext cx="64770" cy="1257300"/>
            <a:chOff x="1181105" y="4608196"/>
            <a:chExt cx="64770" cy="1257300"/>
          </a:xfrm>
        </p:grpSpPr>
        <p:sp>
          <p:nvSpPr>
            <p:cNvPr id="376" name="Google Shape;376;p43"/>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77" name="Google Shape;377;p43"/>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78" name="Google Shape;378;p43"/>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79" name="Google Shape;379;p43"/>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380" name="Google Shape;380;p43"/>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Personalization with diversity</a:t>
            </a:r>
            <a:endParaRPr b="1" i="0" sz="3200" u="none" cap="none" strike="noStrike">
              <a:solidFill>
                <a:srgbClr val="1E4E79"/>
              </a:solidFill>
              <a:latin typeface="Arial"/>
              <a:ea typeface="Arial"/>
              <a:cs typeface="Arial"/>
              <a:sym typeface="Arial"/>
            </a:endParaRPr>
          </a:p>
        </p:txBody>
      </p:sp>
      <p:sp>
        <p:nvSpPr>
          <p:cNvPr id="381" name="Google Shape;381;p43"/>
          <p:cNvSpPr/>
          <p:nvPr/>
        </p:nvSpPr>
        <p:spPr>
          <a:xfrm>
            <a:off x="557644" y="1323091"/>
            <a:ext cx="112067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Netflix has adapted personalization algorithms in such a way that now </a:t>
            </a:r>
            <a:r>
              <a:rPr b="0" i="0" lang="en-IN" sz="2000" u="none" cap="none" strike="noStrike">
                <a:solidFill>
                  <a:srgbClr val="FF0000"/>
                </a:solidFill>
                <a:latin typeface="Arial"/>
                <a:ea typeface="Arial"/>
                <a:cs typeface="Arial"/>
                <a:sym typeface="Arial"/>
              </a:rPr>
              <a:t>75% of what people watch is from some sort of recommendation</a:t>
            </a:r>
            <a:r>
              <a:rPr b="0" i="0" lang="en-IN" sz="2000" u="none" cap="none" strike="noStrike">
                <a:solidFill>
                  <a:srgbClr val="000000"/>
                </a:solidFill>
                <a:latin typeface="Arial"/>
                <a:ea typeface="Arial"/>
                <a:cs typeface="Arial"/>
                <a:sym typeface="Arial"/>
              </a:rPr>
              <a:t>. </a:t>
            </a:r>
            <a:endParaRPr/>
          </a:p>
        </p:txBody>
      </p:sp>
      <p:pic>
        <p:nvPicPr>
          <p:cNvPr descr="https://cdn-images-1.medium.com/max/1200/1*8etyina33Q9FAvUNRCj8dw.png" id="382" name="Google Shape;382;p43"/>
          <p:cNvPicPr preferRelativeResize="0"/>
          <p:nvPr/>
        </p:nvPicPr>
        <p:blipFill rotWithShape="1">
          <a:blip r:embed="rId4">
            <a:alphaModFix/>
          </a:blip>
          <a:srcRect b="0" l="0" r="0" t="0"/>
          <a:stretch/>
        </p:blipFill>
        <p:spPr>
          <a:xfrm>
            <a:off x="1240485" y="2208556"/>
            <a:ext cx="9841043" cy="3813405"/>
          </a:xfrm>
          <a:prstGeom prst="rect">
            <a:avLst/>
          </a:prstGeom>
          <a:noFill/>
          <a:ln>
            <a:noFill/>
          </a:ln>
        </p:spPr>
      </p:pic>
      <p:sp>
        <p:nvSpPr>
          <p:cNvPr id="383" name="Google Shape;383;p43"/>
          <p:cNvSpPr/>
          <p:nvPr/>
        </p:nvSpPr>
        <p:spPr>
          <a:xfrm>
            <a:off x="357590" y="5931289"/>
            <a:ext cx="1196633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The  Top 10 row of Netflix which is the best guess at the ten titles you are most likely to enjoy, the recommendations are not only meant for user but also everyone in user’s </a:t>
            </a:r>
            <a:r>
              <a:rPr b="1" i="0" lang="en-IN" sz="1800" u="none" cap="none" strike="noStrike">
                <a:solidFill>
                  <a:schemeClr val="dk1"/>
                </a:solidFill>
                <a:latin typeface="Arial"/>
                <a:ea typeface="Arial"/>
                <a:cs typeface="Arial"/>
                <a:sym typeface="Arial"/>
              </a:rPr>
              <a:t>household</a:t>
            </a:r>
            <a:r>
              <a:rPr b="0" i="0" lang="en-IN"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grpSp>
        <p:nvGrpSpPr>
          <p:cNvPr id="389" name="Google Shape;389;p44"/>
          <p:cNvGrpSpPr/>
          <p:nvPr/>
        </p:nvGrpSpPr>
        <p:grpSpPr>
          <a:xfrm>
            <a:off x="557644" y="-27296"/>
            <a:ext cx="11634356" cy="1293962"/>
            <a:chOff x="557644" y="1"/>
            <a:chExt cx="11634356" cy="1293962"/>
          </a:xfrm>
        </p:grpSpPr>
        <p:sp>
          <p:nvSpPr>
            <p:cNvPr id="390" name="Google Shape;390;p44"/>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391" name="Google Shape;391;p44"/>
            <p:cNvGrpSpPr/>
            <p:nvPr/>
          </p:nvGrpSpPr>
          <p:grpSpPr>
            <a:xfrm>
              <a:off x="557644" y="1"/>
              <a:ext cx="11634356" cy="1293962"/>
              <a:chOff x="557644" y="1"/>
              <a:chExt cx="11634356" cy="1293962"/>
            </a:xfrm>
          </p:grpSpPr>
          <p:pic>
            <p:nvPicPr>
              <p:cNvPr id="392" name="Google Shape;392;p44"/>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393" name="Google Shape;393;p44"/>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394" name="Google Shape;394;p44"/>
          <p:cNvGrpSpPr/>
          <p:nvPr/>
        </p:nvGrpSpPr>
        <p:grpSpPr>
          <a:xfrm>
            <a:off x="0" y="5607439"/>
            <a:ext cx="64770" cy="1257300"/>
            <a:chOff x="1181105" y="4608196"/>
            <a:chExt cx="64770" cy="1257300"/>
          </a:xfrm>
        </p:grpSpPr>
        <p:sp>
          <p:nvSpPr>
            <p:cNvPr id="395" name="Google Shape;395;p44"/>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96" name="Google Shape;396;p44"/>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97" name="Google Shape;397;p44"/>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98" name="Google Shape;398;p44"/>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399" name="Google Shape;399;p44"/>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Personalization with different artwork</a:t>
            </a:r>
            <a:endParaRPr b="1" i="0" sz="3200" u="none" cap="none" strike="noStrike">
              <a:solidFill>
                <a:srgbClr val="1E4E79"/>
              </a:solidFill>
              <a:latin typeface="Arial"/>
              <a:ea typeface="Arial"/>
              <a:cs typeface="Arial"/>
              <a:sym typeface="Arial"/>
            </a:endParaRPr>
          </a:p>
        </p:txBody>
      </p:sp>
      <p:sp>
        <p:nvSpPr>
          <p:cNvPr id="400" name="Google Shape;400;p44"/>
          <p:cNvSpPr/>
          <p:nvPr/>
        </p:nvSpPr>
        <p:spPr>
          <a:xfrm>
            <a:off x="557644" y="1323091"/>
            <a:ext cx="112067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In Netflix the poster of a movie recommendation changes based on </a:t>
            </a:r>
            <a:r>
              <a:rPr b="0" i="0" lang="en-IN" sz="2000" u="none" cap="none" strike="noStrike">
                <a:solidFill>
                  <a:srgbClr val="FF0000"/>
                </a:solidFill>
                <a:latin typeface="Arial"/>
                <a:ea typeface="Arial"/>
                <a:cs typeface="Arial"/>
                <a:sym typeface="Arial"/>
              </a:rPr>
              <a:t>user’s tastes and preferences. </a:t>
            </a:r>
            <a:endParaRPr/>
          </a:p>
        </p:txBody>
      </p:sp>
      <p:sp>
        <p:nvSpPr>
          <p:cNvPr id="401" name="Google Shape;401;p44"/>
          <p:cNvSpPr/>
          <p:nvPr/>
        </p:nvSpPr>
        <p:spPr>
          <a:xfrm>
            <a:off x="557644" y="5494542"/>
            <a:ext cx="11966337"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A user who likes genre “Romance” will most likely watch Good Will Hunting with the lead actors featuring in the poster whereas a user who likes genre “Comedy” will most likely watch Good Will Hunting if a well known comedy actor featured in the poster. </a:t>
            </a:r>
            <a:endParaRPr b="0" i="0" sz="1800" u="none" cap="none" strike="noStrike">
              <a:solidFill>
                <a:schemeClr val="dk1"/>
              </a:solidFill>
              <a:latin typeface="Arial"/>
              <a:ea typeface="Arial"/>
              <a:cs typeface="Arial"/>
              <a:sym typeface="Arial"/>
            </a:endParaRPr>
          </a:p>
        </p:txBody>
      </p:sp>
      <p:pic>
        <p:nvPicPr>
          <p:cNvPr descr="https://cdn-images-1.medium.com/max/800/0*yRGioOTb4-CZc6Fc." id="402" name="Google Shape;402;p44"/>
          <p:cNvPicPr preferRelativeResize="0"/>
          <p:nvPr/>
        </p:nvPicPr>
        <p:blipFill rotWithShape="1">
          <a:blip r:embed="rId4">
            <a:alphaModFix/>
          </a:blip>
          <a:srcRect b="0" l="0" r="0" t="0"/>
          <a:stretch/>
        </p:blipFill>
        <p:spPr>
          <a:xfrm>
            <a:off x="2195395" y="2457834"/>
            <a:ext cx="7620000" cy="2609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grpSp>
        <p:nvGrpSpPr>
          <p:cNvPr id="408" name="Google Shape;408;p45"/>
          <p:cNvGrpSpPr/>
          <p:nvPr/>
        </p:nvGrpSpPr>
        <p:grpSpPr>
          <a:xfrm>
            <a:off x="557644" y="0"/>
            <a:ext cx="11634356" cy="1293962"/>
            <a:chOff x="557644" y="1"/>
            <a:chExt cx="11634356" cy="1293962"/>
          </a:xfrm>
        </p:grpSpPr>
        <p:sp>
          <p:nvSpPr>
            <p:cNvPr id="409" name="Google Shape;409;p45"/>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410" name="Google Shape;410;p45"/>
            <p:cNvGrpSpPr/>
            <p:nvPr/>
          </p:nvGrpSpPr>
          <p:grpSpPr>
            <a:xfrm>
              <a:off x="557644" y="1"/>
              <a:ext cx="11634356" cy="1293962"/>
              <a:chOff x="557644" y="1"/>
              <a:chExt cx="11634356" cy="1293962"/>
            </a:xfrm>
          </p:grpSpPr>
          <p:pic>
            <p:nvPicPr>
              <p:cNvPr id="411" name="Google Shape;411;p45"/>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412" name="Google Shape;412;p45"/>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413" name="Google Shape;413;p45"/>
          <p:cNvGrpSpPr/>
          <p:nvPr/>
        </p:nvGrpSpPr>
        <p:grpSpPr>
          <a:xfrm>
            <a:off x="0" y="5607439"/>
            <a:ext cx="64770" cy="1257300"/>
            <a:chOff x="1181105" y="4608196"/>
            <a:chExt cx="64770" cy="1257300"/>
          </a:xfrm>
        </p:grpSpPr>
        <p:sp>
          <p:nvSpPr>
            <p:cNvPr id="414" name="Google Shape;414;p45"/>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15" name="Google Shape;415;p45"/>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16" name="Google Shape;416;p45"/>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17" name="Google Shape;417;p45"/>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418" name="Google Shape;418;p45"/>
          <p:cNvSpPr/>
          <p:nvPr/>
        </p:nvSpPr>
        <p:spPr>
          <a:xfrm>
            <a:off x="584199" y="460067"/>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How does Netflix rank movies for viewers?</a:t>
            </a:r>
            <a:endParaRPr b="1" i="0" sz="3200" u="none" cap="none" strike="noStrike">
              <a:solidFill>
                <a:srgbClr val="1E4E79"/>
              </a:solidFill>
              <a:latin typeface="Arial"/>
              <a:ea typeface="Arial"/>
              <a:cs typeface="Arial"/>
              <a:sym typeface="Arial"/>
            </a:endParaRPr>
          </a:p>
        </p:txBody>
      </p:sp>
      <p:pic>
        <p:nvPicPr>
          <p:cNvPr descr="https://cdn-images-1.medium.com/max/800/1*f8kmzEtGpClw6A3GGHwUbw.png" id="419" name="Google Shape;419;p45"/>
          <p:cNvPicPr preferRelativeResize="0"/>
          <p:nvPr/>
        </p:nvPicPr>
        <p:blipFill rotWithShape="1">
          <a:blip r:embed="rId4">
            <a:alphaModFix/>
          </a:blip>
          <a:srcRect b="0" l="0" r="0" t="0"/>
          <a:stretch/>
        </p:blipFill>
        <p:spPr>
          <a:xfrm>
            <a:off x="5828143" y="2253508"/>
            <a:ext cx="5644803" cy="4466451"/>
          </a:xfrm>
          <a:prstGeom prst="rect">
            <a:avLst/>
          </a:prstGeom>
          <a:noFill/>
          <a:ln>
            <a:noFill/>
          </a:ln>
        </p:spPr>
      </p:pic>
      <p:sp>
        <p:nvSpPr>
          <p:cNvPr id="420" name="Google Shape;420;p45"/>
          <p:cNvSpPr/>
          <p:nvPr/>
        </p:nvSpPr>
        <p:spPr>
          <a:xfrm>
            <a:off x="557643" y="1319619"/>
            <a:ext cx="1150697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A simple scoring approach for the ranking function could be a linear combination of popularity and predicted rating</a:t>
            </a:r>
            <a:endParaRPr/>
          </a:p>
        </p:txBody>
      </p:sp>
      <p:pic>
        <p:nvPicPr>
          <p:cNvPr descr="Image result for recommendation system in netflix" id="421" name="Google Shape;421;p45"/>
          <p:cNvPicPr preferRelativeResize="0"/>
          <p:nvPr/>
        </p:nvPicPr>
        <p:blipFill rotWithShape="1">
          <a:blip r:embed="rId5">
            <a:alphaModFix/>
          </a:blip>
          <a:srcRect b="0" l="18653" r="27024" t="12292"/>
          <a:stretch/>
        </p:blipFill>
        <p:spPr>
          <a:xfrm>
            <a:off x="709387" y="2090900"/>
            <a:ext cx="4490113" cy="40778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grpSp>
        <p:nvGrpSpPr>
          <p:cNvPr id="427" name="Google Shape;427;p46"/>
          <p:cNvGrpSpPr/>
          <p:nvPr/>
        </p:nvGrpSpPr>
        <p:grpSpPr>
          <a:xfrm>
            <a:off x="557644" y="0"/>
            <a:ext cx="11634356" cy="1293962"/>
            <a:chOff x="557644" y="1"/>
            <a:chExt cx="11634356" cy="1293962"/>
          </a:xfrm>
        </p:grpSpPr>
        <p:sp>
          <p:nvSpPr>
            <p:cNvPr id="428" name="Google Shape;428;p46"/>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429" name="Google Shape;429;p46"/>
            <p:cNvGrpSpPr/>
            <p:nvPr/>
          </p:nvGrpSpPr>
          <p:grpSpPr>
            <a:xfrm>
              <a:off x="557644" y="1"/>
              <a:ext cx="11634356" cy="1293962"/>
              <a:chOff x="557644" y="1"/>
              <a:chExt cx="11634356" cy="1293962"/>
            </a:xfrm>
          </p:grpSpPr>
          <p:pic>
            <p:nvPicPr>
              <p:cNvPr id="430" name="Google Shape;430;p46"/>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431" name="Google Shape;431;p46"/>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432" name="Google Shape;432;p46"/>
          <p:cNvGrpSpPr/>
          <p:nvPr/>
        </p:nvGrpSpPr>
        <p:grpSpPr>
          <a:xfrm>
            <a:off x="0" y="5607439"/>
            <a:ext cx="64770" cy="1257300"/>
            <a:chOff x="1181105" y="4608196"/>
            <a:chExt cx="64770" cy="1257300"/>
          </a:xfrm>
        </p:grpSpPr>
        <p:sp>
          <p:nvSpPr>
            <p:cNvPr id="433" name="Google Shape;433;p46"/>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34" name="Google Shape;434;p46"/>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35" name="Google Shape;435;p46"/>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36" name="Google Shape;436;p46"/>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437" name="Google Shape;437;p46"/>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How does Netflix perform recommendations?</a:t>
            </a:r>
            <a:endParaRPr b="1" i="0" sz="3200" u="none" cap="none" strike="noStrike">
              <a:solidFill>
                <a:srgbClr val="1E4E79"/>
              </a:solidFill>
              <a:latin typeface="Arial"/>
              <a:ea typeface="Arial"/>
              <a:cs typeface="Arial"/>
              <a:sym typeface="Arial"/>
            </a:endParaRPr>
          </a:p>
        </p:txBody>
      </p:sp>
      <p:sp>
        <p:nvSpPr>
          <p:cNvPr id="438" name="Google Shape;438;p46"/>
          <p:cNvSpPr/>
          <p:nvPr/>
        </p:nvSpPr>
        <p:spPr>
          <a:xfrm>
            <a:off x="557643" y="1319619"/>
            <a:ext cx="11506977"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Usually </a:t>
            </a:r>
            <a:r>
              <a:rPr b="0" i="0" lang="en-IN" sz="1800" u="none" cap="none" strike="noStrike">
                <a:solidFill>
                  <a:srgbClr val="000000"/>
                </a:solidFill>
                <a:latin typeface="Arial"/>
                <a:ea typeface="Arial"/>
                <a:cs typeface="Arial"/>
                <a:sym typeface="Arial"/>
              </a:rPr>
              <a:t>recommendation engines, consists of a </a:t>
            </a:r>
            <a:r>
              <a:rPr b="0" i="0" lang="en-IN" sz="1800" u="none" cap="none" strike="noStrike">
                <a:solidFill>
                  <a:srgbClr val="FF0000"/>
                </a:solidFill>
                <a:latin typeface="Arial"/>
                <a:ea typeface="Arial"/>
                <a:cs typeface="Arial"/>
                <a:sym typeface="Arial"/>
              </a:rPr>
              <a:t>utility matrix</a:t>
            </a:r>
            <a:r>
              <a:rPr b="0" i="0" lang="en-IN" sz="1800" u="none" cap="none" strike="noStrike">
                <a:solidFill>
                  <a:srgbClr val="000000"/>
                </a:solidFill>
                <a:latin typeface="Arial"/>
                <a:ea typeface="Arial"/>
                <a:cs typeface="Arial"/>
                <a:sym typeface="Arial"/>
              </a:rPr>
              <a:t>, a probability model which places a score on the relationship between a user and a movie type in order to predict their preferences.</a:t>
            </a:r>
            <a:endParaRPr/>
          </a:p>
          <a:p>
            <a:pPr indent="0" lvl="0" marL="0" marR="0" rtl="0" algn="l">
              <a:lnSpc>
                <a:spcPct val="100000"/>
              </a:lnSpc>
              <a:spcBef>
                <a:spcPts val="0"/>
              </a:spcBef>
              <a:spcAft>
                <a:spcPts val="0"/>
              </a:spcAft>
              <a:buNone/>
            </a:pPr>
            <a:br>
              <a:rPr b="0" i="0" lang="en-IN" sz="1800" u="none" cap="none" strike="noStrike">
                <a:solidFill>
                  <a:srgbClr val="000000"/>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descr="utility matrix example" id="439" name="Google Shape;439;p46"/>
          <p:cNvPicPr preferRelativeResize="0"/>
          <p:nvPr/>
        </p:nvPicPr>
        <p:blipFill rotWithShape="1">
          <a:blip r:embed="rId4">
            <a:alphaModFix/>
          </a:blip>
          <a:srcRect b="0" l="0" r="0" t="0"/>
          <a:stretch/>
        </p:blipFill>
        <p:spPr>
          <a:xfrm>
            <a:off x="2934269" y="2031302"/>
            <a:ext cx="5757179" cy="4221932"/>
          </a:xfrm>
          <a:prstGeom prst="rect">
            <a:avLst/>
          </a:prstGeom>
          <a:noFill/>
          <a:ln>
            <a:noFill/>
          </a:ln>
        </p:spPr>
      </p:pic>
      <p:sp>
        <p:nvSpPr>
          <p:cNvPr id="440" name="Google Shape;440;p46"/>
          <p:cNvSpPr txBox="1"/>
          <p:nvPr/>
        </p:nvSpPr>
        <p:spPr>
          <a:xfrm>
            <a:off x="583606" y="5752219"/>
            <a:ext cx="11669133"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600" u="none" cap="none" strike="noStrike">
                <a:solidFill>
                  <a:srgbClr val="000000"/>
                </a:solidFill>
                <a:latin typeface="Arial"/>
                <a:ea typeface="Arial"/>
                <a:cs typeface="Arial"/>
                <a:sym typeface="Arial"/>
              </a:rPr>
              <a:t>According to this matrix:</a:t>
            </a:r>
            <a:endParaRPr/>
          </a:p>
          <a:p>
            <a:pPr indent="-285750" lvl="0" marL="285750" marR="0" rtl="0" algn="l">
              <a:lnSpc>
                <a:spcPct val="1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User 1 would be recommended with horror movies</a:t>
            </a:r>
            <a:endParaRPr/>
          </a:p>
          <a:p>
            <a:pPr indent="-285750" lvl="0" marL="285750" marR="0" rtl="0" algn="l">
              <a:lnSpc>
                <a:spcPct val="1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User 2 would be recommended with more of light films with comedy and drama</a:t>
            </a:r>
            <a:endParaRPr/>
          </a:p>
          <a:p>
            <a:pPr indent="-285750" lvl="0" marL="285750" marR="0" rtl="0" algn="l">
              <a:lnSpc>
                <a:spcPct val="100000"/>
              </a:lnSpc>
              <a:spcBef>
                <a:spcPts val="0"/>
              </a:spcBef>
              <a:spcAft>
                <a:spcPts val="0"/>
              </a:spcAft>
              <a:buClr>
                <a:srgbClr val="000000"/>
              </a:buClr>
              <a:buSzPts val="1600"/>
              <a:buFont typeface="Arial"/>
              <a:buChar char="•"/>
            </a:pPr>
            <a:r>
              <a:rPr b="0" i="0" lang="en-IN" sz="1600" u="none" cap="none" strike="noStrike">
                <a:solidFill>
                  <a:srgbClr val="000000"/>
                </a:solidFill>
                <a:latin typeface="Arial"/>
                <a:ea typeface="Arial"/>
                <a:cs typeface="Arial"/>
                <a:sym typeface="Arial"/>
              </a:rPr>
              <a:t>User 3 would be recommended with more niche content like romantic thrillers.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grpSp>
        <p:nvGrpSpPr>
          <p:cNvPr id="446" name="Google Shape;446;p47"/>
          <p:cNvGrpSpPr/>
          <p:nvPr/>
        </p:nvGrpSpPr>
        <p:grpSpPr>
          <a:xfrm>
            <a:off x="557644" y="0"/>
            <a:ext cx="11634356" cy="1293962"/>
            <a:chOff x="557644" y="1"/>
            <a:chExt cx="11634356" cy="1293962"/>
          </a:xfrm>
        </p:grpSpPr>
        <p:sp>
          <p:nvSpPr>
            <p:cNvPr id="447" name="Google Shape;447;p47"/>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448" name="Google Shape;448;p47"/>
            <p:cNvGrpSpPr/>
            <p:nvPr/>
          </p:nvGrpSpPr>
          <p:grpSpPr>
            <a:xfrm>
              <a:off x="557644" y="1"/>
              <a:ext cx="11634356" cy="1293962"/>
              <a:chOff x="557644" y="1"/>
              <a:chExt cx="11634356" cy="1293962"/>
            </a:xfrm>
          </p:grpSpPr>
          <p:pic>
            <p:nvPicPr>
              <p:cNvPr id="449" name="Google Shape;449;p47"/>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450" name="Google Shape;450;p47"/>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451" name="Google Shape;451;p47"/>
          <p:cNvGrpSpPr/>
          <p:nvPr/>
        </p:nvGrpSpPr>
        <p:grpSpPr>
          <a:xfrm>
            <a:off x="0" y="5607439"/>
            <a:ext cx="64770" cy="1257300"/>
            <a:chOff x="1181105" y="4608196"/>
            <a:chExt cx="64770" cy="1257300"/>
          </a:xfrm>
        </p:grpSpPr>
        <p:sp>
          <p:nvSpPr>
            <p:cNvPr id="452" name="Google Shape;452;p47"/>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53" name="Google Shape;453;p47"/>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54" name="Google Shape;454;p47"/>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455" name="Google Shape;455;p47"/>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456" name="Google Shape;456;p47"/>
          <p:cNvSpPr/>
          <p:nvPr/>
        </p:nvSpPr>
        <p:spPr>
          <a:xfrm>
            <a:off x="584198" y="487363"/>
            <a:ext cx="11607801"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400"/>
              <a:buFont typeface="Arial"/>
              <a:buNone/>
            </a:pPr>
            <a:r>
              <a:rPr b="1" i="0" lang="en-IN" sz="2400" u="none" cap="none" strike="noStrike">
                <a:solidFill>
                  <a:srgbClr val="1E4E79"/>
                </a:solidFill>
                <a:latin typeface="Arial"/>
                <a:ea typeface="Arial"/>
                <a:cs typeface="Arial"/>
                <a:sym typeface="Arial"/>
              </a:rPr>
              <a:t>How does Netflix predict the consumption of a show globally?</a:t>
            </a:r>
            <a:endParaRPr b="1" i="0" sz="2400" u="none" cap="none" strike="noStrike">
              <a:solidFill>
                <a:srgbClr val="1E4E79"/>
              </a:solidFill>
              <a:latin typeface="Arial"/>
              <a:ea typeface="Arial"/>
              <a:cs typeface="Arial"/>
              <a:sym typeface="Arial"/>
            </a:endParaRPr>
          </a:p>
        </p:txBody>
      </p:sp>
      <p:sp>
        <p:nvSpPr>
          <p:cNvPr id="457" name="Google Shape;457;p47"/>
          <p:cNvSpPr/>
          <p:nvPr/>
        </p:nvSpPr>
        <p:spPr>
          <a:xfrm>
            <a:off x="557643" y="1319619"/>
            <a:ext cx="11506977"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Netflix pr</a:t>
            </a:r>
            <a:r>
              <a:rPr b="0" i="0" lang="en-IN" sz="1800" u="none" cap="none" strike="noStrike">
                <a:solidFill>
                  <a:srgbClr val="000000"/>
                </a:solidFill>
                <a:latin typeface="Arial"/>
                <a:ea typeface="Arial"/>
                <a:cs typeface="Arial"/>
                <a:sym typeface="Arial"/>
              </a:rPr>
              <a:t>edicts the per-language consumption for each show </a:t>
            </a:r>
            <a:r>
              <a:rPr b="0" i="1" lang="en-IN" sz="1800" u="none" cap="none" strike="noStrike">
                <a:solidFill>
                  <a:srgbClr val="000000"/>
                </a:solidFill>
                <a:latin typeface="Arial"/>
                <a:ea typeface="Arial"/>
                <a:cs typeface="Arial"/>
                <a:sym typeface="Arial"/>
              </a:rPr>
              <a:t>k</a:t>
            </a:r>
            <a:r>
              <a:rPr b="0" i="0" lang="en-IN" sz="1800" u="none" cap="none" strike="noStrike">
                <a:solidFill>
                  <a:srgbClr val="000000"/>
                </a:solidFill>
                <a:latin typeface="Arial"/>
                <a:ea typeface="Arial"/>
                <a:cs typeface="Arial"/>
                <a:sym typeface="Arial"/>
              </a:rPr>
              <a:t> months before it is released using historical viewing trends.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IN" sz="1800" u="none" cap="none" strike="noStrike">
                <a:solidFill>
                  <a:srgbClr val="000000"/>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descr="https://cdn-images-1.medium.com/max/800/0*GI9oqENX3cC-KuWi." id="458" name="Google Shape;458;p47"/>
          <p:cNvPicPr preferRelativeResize="0"/>
          <p:nvPr/>
        </p:nvPicPr>
        <p:blipFill rotWithShape="1">
          <a:blip r:embed="rId4">
            <a:alphaModFix/>
          </a:blip>
          <a:srcRect b="0" l="0" r="0" t="0"/>
          <a:stretch/>
        </p:blipFill>
        <p:spPr>
          <a:xfrm>
            <a:off x="1619825" y="2391549"/>
            <a:ext cx="9499498" cy="350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8"/>
          <p:cNvSpPr txBox="1"/>
          <p:nvPr/>
        </p:nvSpPr>
        <p:spPr>
          <a:xfrm>
            <a:off x="1550626" y="1782288"/>
            <a:ext cx="10320952" cy="175432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IN" sz="2800" u="none" cap="none" strike="noStrike">
                <a:solidFill>
                  <a:schemeClr val="dk1"/>
                </a:solidFill>
                <a:latin typeface="Arial"/>
                <a:ea typeface="Arial"/>
                <a:cs typeface="Arial"/>
                <a:sym typeface="Arial"/>
              </a:rPr>
              <a:t>From these scenarios we understand Netflix’s most valuable resource is:</a:t>
            </a:r>
            <a:endParaRPr/>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IN" sz="3600" u="none" cap="none" strike="noStrike">
                <a:solidFill>
                  <a:srgbClr val="FF0000"/>
                </a:solidFill>
                <a:latin typeface="Arial"/>
                <a:ea typeface="Arial"/>
                <a:cs typeface="Arial"/>
                <a:sym typeface="Arial"/>
              </a:rPr>
              <a:t>Data</a:t>
            </a:r>
            <a:endParaRPr b="1" i="0" sz="3600" u="none" cap="none" strike="noStrike">
              <a:solidFill>
                <a:srgbClr val="FF0000"/>
              </a:solidFill>
              <a:latin typeface="Arial"/>
              <a:ea typeface="Arial"/>
              <a:cs typeface="Arial"/>
              <a:sym typeface="Arial"/>
            </a:endParaRPr>
          </a:p>
        </p:txBody>
      </p:sp>
      <p:sp>
        <p:nvSpPr>
          <p:cNvPr descr="Related image" id="465" name="Google Shape;465;p4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Related image" id="466" name="Google Shape;466;p4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67" name="Google Shape;467;p48"/>
          <p:cNvPicPr preferRelativeResize="0"/>
          <p:nvPr/>
        </p:nvPicPr>
        <p:blipFill rotWithShape="1">
          <a:blip r:embed="rId3">
            <a:alphaModFix/>
          </a:blip>
          <a:srcRect b="0" l="0" r="0" t="0"/>
          <a:stretch/>
        </p:blipFill>
        <p:spPr>
          <a:xfrm>
            <a:off x="0" y="832513"/>
            <a:ext cx="1978925" cy="2415652"/>
          </a:xfrm>
          <a:prstGeom prst="rect">
            <a:avLst/>
          </a:prstGeom>
          <a:noFill/>
          <a:ln>
            <a:noFill/>
          </a:ln>
        </p:spPr>
      </p:pic>
      <p:sp>
        <p:nvSpPr>
          <p:cNvPr id="468" name="Google Shape;468;p48"/>
          <p:cNvSpPr txBox="1"/>
          <p:nvPr/>
        </p:nvSpPr>
        <p:spPr>
          <a:xfrm>
            <a:off x="460375" y="4197940"/>
            <a:ext cx="11783237"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400" u="none" cap="none" strike="noStrike">
                <a:solidFill>
                  <a:schemeClr val="dk1"/>
                </a:solidFill>
                <a:latin typeface="Arial"/>
                <a:ea typeface="Arial"/>
                <a:cs typeface="Arial"/>
                <a:sym typeface="Arial"/>
              </a:rPr>
              <a:t>The science of analysis and generation of insights from data is </a:t>
            </a:r>
            <a:r>
              <a:rPr b="1" i="0" lang="en-IN" sz="2400" u="none" cap="none" strike="noStrike">
                <a:solidFill>
                  <a:schemeClr val="dk1"/>
                </a:solidFill>
                <a:latin typeface="Arial"/>
                <a:ea typeface="Arial"/>
                <a:cs typeface="Arial"/>
                <a:sym typeface="Arial"/>
              </a:rPr>
              <a:t>Data Science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grpSp>
        <p:nvGrpSpPr>
          <p:cNvPr id="474" name="Google Shape;474;p49"/>
          <p:cNvGrpSpPr/>
          <p:nvPr/>
        </p:nvGrpSpPr>
        <p:grpSpPr>
          <a:xfrm>
            <a:off x="557644" y="184561"/>
            <a:ext cx="11634356" cy="1293962"/>
            <a:chOff x="557644" y="1"/>
            <a:chExt cx="11634356" cy="1293962"/>
          </a:xfrm>
        </p:grpSpPr>
        <p:grpSp>
          <p:nvGrpSpPr>
            <p:cNvPr id="475" name="Google Shape;475;p49"/>
            <p:cNvGrpSpPr/>
            <p:nvPr/>
          </p:nvGrpSpPr>
          <p:grpSpPr>
            <a:xfrm>
              <a:off x="3179913" y="281625"/>
              <a:ext cx="5325035" cy="853515"/>
              <a:chOff x="3205793" y="21796"/>
              <a:chExt cx="5325035" cy="853515"/>
            </a:xfrm>
          </p:grpSpPr>
          <p:sp>
            <p:nvSpPr>
              <p:cNvPr id="476" name="Google Shape;476;p49"/>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rgbClr val="44546A"/>
                  </a:solidFill>
                  <a:latin typeface="Montserrat"/>
                  <a:ea typeface="Montserrat"/>
                  <a:cs typeface="Montserrat"/>
                  <a:sym typeface="Montserrat"/>
                </a:endParaRPr>
              </a:p>
            </p:txBody>
          </p:sp>
          <p:sp>
            <p:nvSpPr>
              <p:cNvPr id="477" name="Google Shape;477;p49"/>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000000"/>
                  </a:solidFill>
                  <a:latin typeface="Raleway"/>
                  <a:ea typeface="Raleway"/>
                  <a:cs typeface="Raleway"/>
                  <a:sym typeface="Raleway"/>
                </a:endParaRPr>
              </a:p>
            </p:txBody>
          </p:sp>
        </p:grpSp>
        <p:grpSp>
          <p:nvGrpSpPr>
            <p:cNvPr id="478" name="Google Shape;478;p49"/>
            <p:cNvGrpSpPr/>
            <p:nvPr/>
          </p:nvGrpSpPr>
          <p:grpSpPr>
            <a:xfrm>
              <a:off x="557644" y="1"/>
              <a:ext cx="11634356" cy="1293962"/>
              <a:chOff x="557644" y="1"/>
              <a:chExt cx="11634356" cy="1293962"/>
            </a:xfrm>
          </p:grpSpPr>
          <p:pic>
            <p:nvPicPr>
              <p:cNvPr id="479" name="Google Shape;479;p49"/>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480" name="Google Shape;480;p49"/>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rgbClr val="FFFFFF"/>
                  </a:solidFill>
                  <a:latin typeface="Arial"/>
                  <a:ea typeface="Arial"/>
                  <a:cs typeface="Arial"/>
                  <a:sym typeface="Arial"/>
                </a:endParaRPr>
              </a:p>
            </p:txBody>
          </p:sp>
        </p:grpSp>
      </p:grpSp>
      <p:grpSp>
        <p:nvGrpSpPr>
          <p:cNvPr id="481" name="Google Shape;481;p49"/>
          <p:cNvGrpSpPr/>
          <p:nvPr/>
        </p:nvGrpSpPr>
        <p:grpSpPr>
          <a:xfrm>
            <a:off x="-5005306" y="371258"/>
            <a:ext cx="11508253" cy="7115481"/>
            <a:chOff x="-6033851" y="-994181"/>
            <a:chExt cx="11508253" cy="7115481"/>
          </a:xfrm>
        </p:grpSpPr>
        <p:sp>
          <p:nvSpPr>
            <p:cNvPr id="482" name="Google Shape;482;p49"/>
            <p:cNvSpPr/>
            <p:nvPr/>
          </p:nvSpPr>
          <p:spPr>
            <a:xfrm>
              <a:off x="-6033851" y="-994181"/>
              <a:ext cx="7115481" cy="7115481"/>
            </a:xfrm>
            <a:prstGeom prst="blockArc">
              <a:avLst>
                <a:gd fmla="val 18900000" name="adj1"/>
                <a:gd fmla="val 2700000" name="adj2"/>
                <a:gd fmla="val 304" name="adj3"/>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425650" y="363193"/>
              <a:ext cx="5048752" cy="89965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txBox="1"/>
            <p:nvPr/>
          </p:nvSpPr>
          <p:spPr>
            <a:xfrm>
              <a:off x="425650" y="363193"/>
              <a:ext cx="5048752" cy="899654"/>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 How Netflix uses Data Science?</a:t>
              </a:r>
              <a:endParaRPr b="0" i="0" sz="2000" u="none" cap="none" strike="noStrike">
                <a:solidFill>
                  <a:schemeClr val="dk1"/>
                </a:solidFill>
                <a:latin typeface="Arial"/>
                <a:ea typeface="Arial"/>
                <a:cs typeface="Arial"/>
                <a:sym typeface="Arial"/>
              </a:endParaRPr>
            </a:p>
          </p:txBody>
        </p:sp>
        <p:sp>
          <p:nvSpPr>
            <p:cNvPr id="485" name="Google Shape;485;p49"/>
            <p:cNvSpPr/>
            <p:nvPr/>
          </p:nvSpPr>
          <p:spPr>
            <a:xfrm>
              <a:off x="30815" y="30475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1005329" y="1626464"/>
              <a:ext cx="4355638" cy="813232"/>
            </a:xfrm>
            <a:prstGeom prst="rect">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txBox="1"/>
            <p:nvPr/>
          </p:nvSpPr>
          <p:spPr>
            <a:xfrm>
              <a:off x="1005329" y="162646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What is Data Science?</a:t>
              </a:r>
              <a:endParaRPr b="0" i="0" sz="2000" u="none" cap="none" strike="noStrike">
                <a:solidFill>
                  <a:schemeClr val="dk1"/>
                </a:solidFill>
                <a:latin typeface="Arial"/>
                <a:ea typeface="Arial"/>
                <a:cs typeface="Arial"/>
                <a:sym typeface="Arial"/>
              </a:endParaRPr>
            </a:p>
          </p:txBody>
        </p:sp>
        <p:sp>
          <p:nvSpPr>
            <p:cNvPr id="488" name="Google Shape;488;p49"/>
            <p:cNvSpPr/>
            <p:nvPr/>
          </p:nvSpPr>
          <p:spPr>
            <a:xfrm>
              <a:off x="497059" y="1524810"/>
              <a:ext cx="1016540" cy="1016540"/>
            </a:xfrm>
            <a:prstGeom prst="ellipse">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1005329" y="284652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txBox="1"/>
            <p:nvPr/>
          </p:nvSpPr>
          <p:spPr>
            <a:xfrm>
              <a:off x="1005329" y="284652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Real world applications of Data Science</a:t>
              </a:r>
              <a:endParaRPr b="0" i="0" sz="2000" u="none" cap="none" strike="noStrike">
                <a:solidFill>
                  <a:schemeClr val="dk1"/>
                </a:solidFill>
                <a:latin typeface="Arial"/>
                <a:ea typeface="Arial"/>
                <a:cs typeface="Arial"/>
                <a:sym typeface="Arial"/>
              </a:endParaRPr>
            </a:p>
          </p:txBody>
        </p:sp>
        <p:sp>
          <p:nvSpPr>
            <p:cNvPr id="491" name="Google Shape;491;p49"/>
            <p:cNvSpPr/>
            <p:nvPr/>
          </p:nvSpPr>
          <p:spPr>
            <a:xfrm>
              <a:off x="497059" y="274487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539085" y="4066584"/>
              <a:ext cx="4821883"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txBox="1"/>
            <p:nvPr/>
          </p:nvSpPr>
          <p:spPr>
            <a:xfrm>
              <a:off x="539085" y="4066584"/>
              <a:ext cx="4821883"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Data Science Project Lifecycle</a:t>
              </a:r>
              <a:endParaRPr b="0" i="0" sz="2000" u="none" cap="none" strike="noStrike">
                <a:solidFill>
                  <a:schemeClr val="dk1"/>
                </a:solidFill>
                <a:latin typeface="Arial"/>
                <a:ea typeface="Arial"/>
                <a:cs typeface="Arial"/>
                <a:sym typeface="Arial"/>
              </a:endParaRPr>
            </a:p>
          </p:txBody>
        </p:sp>
        <p:sp>
          <p:nvSpPr>
            <p:cNvPr id="494" name="Google Shape;494;p49"/>
            <p:cNvSpPr/>
            <p:nvPr/>
          </p:nvSpPr>
          <p:spPr>
            <a:xfrm>
              <a:off x="30815" y="396493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9"/>
          <p:cNvSpPr txBox="1"/>
          <p:nvPr/>
        </p:nvSpPr>
        <p:spPr>
          <a:xfrm>
            <a:off x="6407947" y="3391463"/>
            <a:ext cx="5919536"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4400" u="none" cap="none" strike="noStrike">
                <a:solidFill>
                  <a:srgbClr val="000000"/>
                </a:solidFill>
                <a:latin typeface="Arial"/>
                <a:ea typeface="Arial"/>
                <a:cs typeface="Arial"/>
                <a:sym typeface="Arial"/>
              </a:rPr>
              <a:t>What is Data Science?</a:t>
            </a:r>
            <a:endParaRPr b="1" i="0" sz="4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descr="http://www.mycomp.it/wp-content/uploads/immagine-content-curation.png" id="500" name="Google Shape;500;p50"/>
          <p:cNvPicPr preferRelativeResize="0"/>
          <p:nvPr/>
        </p:nvPicPr>
        <p:blipFill rotWithShape="1">
          <a:blip r:embed="rId3">
            <a:alphaModFix/>
          </a:blip>
          <a:srcRect b="0" l="0" r="0" t="0"/>
          <a:stretch/>
        </p:blipFill>
        <p:spPr>
          <a:xfrm>
            <a:off x="3353129" y="3476956"/>
            <a:ext cx="5020985" cy="3275211"/>
          </a:xfrm>
          <a:prstGeom prst="rect">
            <a:avLst/>
          </a:prstGeom>
          <a:noFill/>
          <a:ln>
            <a:noFill/>
          </a:ln>
        </p:spPr>
      </p:pic>
      <p:pic>
        <p:nvPicPr>
          <p:cNvPr id="501" name="Google Shape;501;p50"/>
          <p:cNvPicPr preferRelativeResize="0"/>
          <p:nvPr/>
        </p:nvPicPr>
        <p:blipFill rotWithShape="1">
          <a:blip r:embed="rId4">
            <a:alphaModFix/>
          </a:blip>
          <a:srcRect b="0" l="0" r="0" t="0"/>
          <a:stretch/>
        </p:blipFill>
        <p:spPr>
          <a:xfrm>
            <a:off x="10359711" y="1"/>
            <a:ext cx="1829117" cy="1293962"/>
          </a:xfrm>
          <a:prstGeom prst="rect">
            <a:avLst/>
          </a:prstGeom>
          <a:noFill/>
          <a:ln>
            <a:noFill/>
          </a:ln>
        </p:spPr>
      </p:pic>
      <p:sp>
        <p:nvSpPr>
          <p:cNvPr id="502" name="Google Shape;502;p50"/>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503" name="Google Shape;503;p50"/>
          <p:cNvSpPr txBox="1"/>
          <p:nvPr/>
        </p:nvSpPr>
        <p:spPr>
          <a:xfrm>
            <a:off x="499719" y="584202"/>
            <a:ext cx="2561920"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800" u="none" cap="none" strike="noStrike">
                <a:solidFill>
                  <a:srgbClr val="1E4E79"/>
                </a:solidFill>
                <a:latin typeface="Arial"/>
                <a:ea typeface="Arial"/>
                <a:cs typeface="Arial"/>
                <a:sym typeface="Arial"/>
              </a:rPr>
              <a:t>What is Data?</a:t>
            </a:r>
            <a:endParaRPr/>
          </a:p>
        </p:txBody>
      </p:sp>
      <p:sp>
        <p:nvSpPr>
          <p:cNvPr id="504" name="Google Shape;504;p50"/>
          <p:cNvSpPr txBox="1"/>
          <p:nvPr>
            <p:ph idx="1" type="body"/>
          </p:nvPr>
        </p:nvSpPr>
        <p:spPr>
          <a:xfrm>
            <a:off x="557499" y="1400580"/>
            <a:ext cx="10515600" cy="4351338"/>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Data are raw ingredients from which statistics are created.</a:t>
            </a:r>
            <a:endParaRPr/>
          </a:p>
          <a:p>
            <a:pPr indent="-406400" lvl="0" marL="457200" marR="0" rtl="0" algn="l">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Examples of data include a sequence of bits, a table of numbers, the characters on a page, the recording of sounds made by a person speaking, or a moon rock specimen.“</a:t>
            </a:r>
            <a:endParaRPr/>
          </a:p>
          <a:p>
            <a:pPr indent="-228600" lvl="0" marL="457200" marR="0" rtl="0" algn="l">
              <a:lnSpc>
                <a:spcPct val="90000"/>
              </a:lnSpc>
              <a:spcBef>
                <a:spcPts val="1000"/>
              </a:spcBef>
              <a:spcAft>
                <a:spcPts val="0"/>
              </a:spcAft>
              <a:buClr>
                <a:schemeClr val="dk1"/>
              </a:buClr>
              <a:buSzPts val="2800"/>
              <a:buFont typeface="Arial"/>
              <a:buNone/>
            </a:pPr>
            <a:r>
              <a:t/>
            </a:r>
            <a:endParaRPr sz="2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pic>
        <p:nvPicPr>
          <p:cNvPr id="509" name="Google Shape;509;p51"/>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510" name="Google Shape;510;p51"/>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511" name="Google Shape;511;p51"/>
          <p:cNvSpPr txBox="1"/>
          <p:nvPr/>
        </p:nvSpPr>
        <p:spPr>
          <a:xfrm>
            <a:off x="470691" y="685800"/>
            <a:ext cx="365677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rgbClr val="1E4E79"/>
                </a:solidFill>
                <a:latin typeface="Arial"/>
                <a:ea typeface="Arial"/>
                <a:cs typeface="Arial"/>
                <a:sym typeface="Arial"/>
              </a:rPr>
              <a:t>What is Data: Examples</a:t>
            </a:r>
            <a:endParaRPr b="1" i="0" sz="2400" u="none" cap="none" strike="noStrike">
              <a:solidFill>
                <a:srgbClr val="1E4E79"/>
              </a:solidFill>
              <a:latin typeface="Arial"/>
              <a:ea typeface="Arial"/>
              <a:cs typeface="Arial"/>
              <a:sym typeface="Arial"/>
            </a:endParaRPr>
          </a:p>
        </p:txBody>
      </p:sp>
      <p:pic>
        <p:nvPicPr>
          <p:cNvPr id="512" name="Google Shape;512;p51"/>
          <p:cNvPicPr preferRelativeResize="0"/>
          <p:nvPr/>
        </p:nvPicPr>
        <p:blipFill rotWithShape="1">
          <a:blip r:embed="rId4">
            <a:alphaModFix/>
          </a:blip>
          <a:srcRect b="0" l="0" r="0" t="0"/>
          <a:stretch/>
        </p:blipFill>
        <p:spPr>
          <a:xfrm>
            <a:off x="3347096" y="4053808"/>
            <a:ext cx="1928800" cy="1873692"/>
          </a:xfrm>
          <a:prstGeom prst="rect">
            <a:avLst/>
          </a:prstGeom>
          <a:noFill/>
          <a:ln>
            <a:noFill/>
          </a:ln>
        </p:spPr>
      </p:pic>
      <p:pic>
        <p:nvPicPr>
          <p:cNvPr id="513" name="Google Shape;513;p51"/>
          <p:cNvPicPr preferRelativeResize="0"/>
          <p:nvPr/>
        </p:nvPicPr>
        <p:blipFill rotWithShape="1">
          <a:blip r:embed="rId5">
            <a:alphaModFix/>
          </a:blip>
          <a:srcRect b="0" l="0" r="0" t="0"/>
          <a:stretch/>
        </p:blipFill>
        <p:spPr>
          <a:xfrm>
            <a:off x="8946526" y="1817441"/>
            <a:ext cx="1830188" cy="1777898"/>
          </a:xfrm>
          <a:prstGeom prst="rect">
            <a:avLst/>
          </a:prstGeom>
          <a:noFill/>
          <a:ln>
            <a:noFill/>
          </a:ln>
        </p:spPr>
      </p:pic>
      <p:pic>
        <p:nvPicPr>
          <p:cNvPr id="514" name="Google Shape;514;p51"/>
          <p:cNvPicPr preferRelativeResize="0"/>
          <p:nvPr/>
        </p:nvPicPr>
        <p:blipFill rotWithShape="1">
          <a:blip r:embed="rId6">
            <a:alphaModFix/>
          </a:blip>
          <a:srcRect b="0" l="0" r="0" t="0"/>
          <a:stretch/>
        </p:blipFill>
        <p:spPr>
          <a:xfrm>
            <a:off x="1212299" y="1721647"/>
            <a:ext cx="1928800" cy="1873692"/>
          </a:xfrm>
          <a:prstGeom prst="rect">
            <a:avLst/>
          </a:prstGeom>
          <a:noFill/>
          <a:ln>
            <a:noFill/>
          </a:ln>
        </p:spPr>
      </p:pic>
      <p:pic>
        <p:nvPicPr>
          <p:cNvPr id="515" name="Google Shape;515;p51"/>
          <p:cNvPicPr preferRelativeResize="0"/>
          <p:nvPr/>
        </p:nvPicPr>
        <p:blipFill rotWithShape="1">
          <a:blip r:embed="rId7">
            <a:alphaModFix/>
          </a:blip>
          <a:srcRect b="0" l="0" r="0" t="0"/>
          <a:stretch/>
        </p:blipFill>
        <p:spPr>
          <a:xfrm>
            <a:off x="5079413" y="1817441"/>
            <a:ext cx="1928800" cy="1873692"/>
          </a:xfrm>
          <a:prstGeom prst="rect">
            <a:avLst/>
          </a:prstGeom>
          <a:noFill/>
          <a:ln>
            <a:noFill/>
          </a:ln>
        </p:spPr>
      </p:pic>
      <p:pic>
        <p:nvPicPr>
          <p:cNvPr id="516" name="Google Shape;516;p51"/>
          <p:cNvPicPr preferRelativeResize="0"/>
          <p:nvPr/>
        </p:nvPicPr>
        <p:blipFill rotWithShape="1">
          <a:blip r:embed="rId8">
            <a:alphaModFix/>
          </a:blip>
          <a:srcRect b="0" l="0" r="0" t="0"/>
          <a:stretch/>
        </p:blipFill>
        <p:spPr>
          <a:xfrm>
            <a:off x="7106258" y="4298814"/>
            <a:ext cx="1676588" cy="1628686"/>
          </a:xfrm>
          <a:prstGeom prst="rect">
            <a:avLst/>
          </a:prstGeom>
          <a:noFill/>
          <a:ln>
            <a:noFill/>
          </a:ln>
        </p:spPr>
      </p:pic>
      <p:sp>
        <p:nvSpPr>
          <p:cNvPr id="517" name="Google Shape;517;p51"/>
          <p:cNvSpPr txBox="1"/>
          <p:nvPr/>
        </p:nvSpPr>
        <p:spPr>
          <a:xfrm>
            <a:off x="330097" y="3592143"/>
            <a:ext cx="3693204"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a:ea typeface="Source Sans Pro"/>
                <a:cs typeface="Source Sans Pro"/>
                <a:sym typeface="Source Sans Pro"/>
              </a:rPr>
              <a:t>Sequence of bits</a:t>
            </a:r>
            <a:endParaRPr/>
          </a:p>
        </p:txBody>
      </p:sp>
      <p:sp>
        <p:nvSpPr>
          <p:cNvPr id="518" name="Google Shape;518;p51"/>
          <p:cNvSpPr txBox="1"/>
          <p:nvPr/>
        </p:nvSpPr>
        <p:spPr>
          <a:xfrm>
            <a:off x="4214517" y="3592143"/>
            <a:ext cx="3693204"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a:ea typeface="Source Sans Pro"/>
                <a:cs typeface="Source Sans Pro"/>
                <a:sym typeface="Source Sans Pro"/>
              </a:rPr>
              <a:t>Table of Numbers</a:t>
            </a:r>
            <a:endParaRPr b="0" i="0" sz="2000" u="none" cap="none" strike="noStrike">
              <a:solidFill>
                <a:srgbClr val="000000"/>
              </a:solidFill>
              <a:latin typeface="Source Sans Pro"/>
              <a:ea typeface="Source Sans Pro"/>
              <a:cs typeface="Source Sans Pro"/>
              <a:sym typeface="Source Sans Pro"/>
            </a:endParaRPr>
          </a:p>
        </p:txBody>
      </p:sp>
      <p:sp>
        <p:nvSpPr>
          <p:cNvPr id="519" name="Google Shape;519;p51"/>
          <p:cNvSpPr txBox="1"/>
          <p:nvPr/>
        </p:nvSpPr>
        <p:spPr>
          <a:xfrm>
            <a:off x="7914721" y="3592143"/>
            <a:ext cx="3693204"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a:ea typeface="Source Sans Pro"/>
                <a:cs typeface="Source Sans Pro"/>
                <a:sym typeface="Source Sans Pro"/>
              </a:rPr>
              <a:t>Characters on a page</a:t>
            </a:r>
            <a:endParaRPr b="0" i="0" sz="2000" u="none" cap="none" strike="noStrike">
              <a:solidFill>
                <a:srgbClr val="000000"/>
              </a:solidFill>
              <a:latin typeface="Source Sans Pro"/>
              <a:ea typeface="Source Sans Pro"/>
              <a:cs typeface="Source Sans Pro"/>
              <a:sym typeface="Source Sans Pro"/>
            </a:endParaRPr>
          </a:p>
        </p:txBody>
      </p:sp>
      <p:sp>
        <p:nvSpPr>
          <p:cNvPr id="520" name="Google Shape;520;p51"/>
          <p:cNvSpPr txBox="1"/>
          <p:nvPr/>
        </p:nvSpPr>
        <p:spPr>
          <a:xfrm>
            <a:off x="2915066" y="5846294"/>
            <a:ext cx="2937094"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a:ea typeface="Source Sans Pro"/>
                <a:cs typeface="Source Sans Pro"/>
                <a:sym typeface="Source Sans Pro"/>
              </a:rPr>
              <a:t>Recording of sounds</a:t>
            </a:r>
            <a:endParaRPr/>
          </a:p>
        </p:txBody>
      </p:sp>
      <p:sp>
        <p:nvSpPr>
          <p:cNvPr id="521" name="Google Shape;521;p51"/>
          <p:cNvSpPr txBox="1"/>
          <p:nvPr/>
        </p:nvSpPr>
        <p:spPr>
          <a:xfrm>
            <a:off x="6390815" y="5846294"/>
            <a:ext cx="2937094"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a:ea typeface="Source Sans Pro"/>
                <a:cs typeface="Source Sans Pro"/>
                <a:sym typeface="Source Sans Pro"/>
              </a:rPr>
              <a:t>Moon rock specimen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grpSp>
        <p:nvGrpSpPr>
          <p:cNvPr id="152" name="Google Shape;152;p34"/>
          <p:cNvGrpSpPr/>
          <p:nvPr/>
        </p:nvGrpSpPr>
        <p:grpSpPr>
          <a:xfrm>
            <a:off x="557644" y="184561"/>
            <a:ext cx="11634356" cy="1293962"/>
            <a:chOff x="557644" y="1"/>
            <a:chExt cx="11634356" cy="1293962"/>
          </a:xfrm>
        </p:grpSpPr>
        <p:grpSp>
          <p:nvGrpSpPr>
            <p:cNvPr id="153" name="Google Shape;153;p34"/>
            <p:cNvGrpSpPr/>
            <p:nvPr/>
          </p:nvGrpSpPr>
          <p:grpSpPr>
            <a:xfrm>
              <a:off x="3179913" y="281625"/>
              <a:ext cx="5325035" cy="853515"/>
              <a:chOff x="3205793" y="21796"/>
              <a:chExt cx="5325035" cy="853515"/>
            </a:xfrm>
          </p:grpSpPr>
          <p:sp>
            <p:nvSpPr>
              <p:cNvPr id="154" name="Google Shape;154;p34"/>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44546A"/>
                  </a:solidFill>
                  <a:latin typeface="Montserrat"/>
                  <a:ea typeface="Montserrat"/>
                  <a:cs typeface="Montserrat"/>
                  <a:sym typeface="Montserrat"/>
                </a:endParaRPr>
              </a:p>
            </p:txBody>
          </p:sp>
          <p:sp>
            <p:nvSpPr>
              <p:cNvPr id="155" name="Google Shape;155;p34"/>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grpSp>
        <p:grpSp>
          <p:nvGrpSpPr>
            <p:cNvPr id="156" name="Google Shape;156;p34"/>
            <p:cNvGrpSpPr/>
            <p:nvPr/>
          </p:nvGrpSpPr>
          <p:grpSpPr>
            <a:xfrm>
              <a:off x="557644" y="1"/>
              <a:ext cx="11634356" cy="1293962"/>
              <a:chOff x="557644" y="1"/>
              <a:chExt cx="11634356" cy="1293962"/>
            </a:xfrm>
          </p:grpSpPr>
          <p:pic>
            <p:nvPicPr>
              <p:cNvPr id="157" name="Google Shape;157;p34"/>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58" name="Google Shape;158;p34"/>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rgbClr val="FFFFFF"/>
                  </a:solidFill>
                  <a:latin typeface="Calibri"/>
                  <a:ea typeface="Calibri"/>
                  <a:cs typeface="Calibri"/>
                  <a:sym typeface="Calibri"/>
                </a:endParaRPr>
              </a:p>
            </p:txBody>
          </p:sp>
        </p:grpSp>
      </p:grpSp>
      <p:sp>
        <p:nvSpPr>
          <p:cNvPr id="159" name="Google Shape;159;p34"/>
          <p:cNvSpPr txBox="1"/>
          <p:nvPr/>
        </p:nvSpPr>
        <p:spPr>
          <a:xfrm>
            <a:off x="464021" y="887107"/>
            <a:ext cx="4772998"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B050"/>
                </a:solidFill>
                <a:latin typeface="Calibri"/>
                <a:ea typeface="Calibri"/>
                <a:cs typeface="Calibri"/>
                <a:sym typeface="Calibri"/>
              </a:rPr>
              <a:t>Where are we in the journey?</a:t>
            </a:r>
            <a:endParaRPr b="1" i="0" sz="2800" u="none" cap="none" strike="noStrike">
              <a:solidFill>
                <a:srgbClr val="00B050"/>
              </a:solidFill>
              <a:latin typeface="Calibri"/>
              <a:ea typeface="Calibri"/>
              <a:cs typeface="Calibri"/>
              <a:sym typeface="Calibri"/>
            </a:endParaRPr>
          </a:p>
        </p:txBody>
      </p:sp>
      <p:grpSp>
        <p:nvGrpSpPr>
          <p:cNvPr id="160" name="Google Shape;160;p34"/>
          <p:cNvGrpSpPr/>
          <p:nvPr/>
        </p:nvGrpSpPr>
        <p:grpSpPr>
          <a:xfrm>
            <a:off x="2848028" y="2748372"/>
            <a:ext cx="6375178" cy="1959265"/>
            <a:chOff x="374070" y="0"/>
            <a:chExt cx="6375178" cy="1959265"/>
          </a:xfrm>
        </p:grpSpPr>
        <p:sp>
          <p:nvSpPr>
            <p:cNvPr id="161" name="Google Shape;161;p34"/>
            <p:cNvSpPr/>
            <p:nvPr/>
          </p:nvSpPr>
          <p:spPr>
            <a:xfrm>
              <a:off x="374070" y="29485"/>
              <a:ext cx="1959266" cy="192978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4"/>
            <p:cNvSpPr txBox="1"/>
            <p:nvPr/>
          </p:nvSpPr>
          <p:spPr>
            <a:xfrm>
              <a:off x="660998" y="312095"/>
              <a:ext cx="1385410" cy="13645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Python Basics</a:t>
              </a:r>
              <a:endParaRPr b="0" i="0" sz="2000" u="none" cap="none" strike="noStrike">
                <a:solidFill>
                  <a:schemeClr val="dk1"/>
                </a:solidFill>
                <a:latin typeface="Arial"/>
                <a:ea typeface="Arial"/>
                <a:cs typeface="Arial"/>
                <a:sym typeface="Arial"/>
              </a:endParaRPr>
            </a:p>
          </p:txBody>
        </p:sp>
        <p:sp>
          <p:nvSpPr>
            <p:cNvPr id="163" name="Google Shape;163;p34"/>
            <p:cNvSpPr/>
            <p:nvPr/>
          </p:nvSpPr>
          <p:spPr>
            <a:xfrm>
              <a:off x="2580988" y="27715"/>
              <a:ext cx="1959266" cy="192978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4"/>
            <p:cNvSpPr txBox="1"/>
            <p:nvPr/>
          </p:nvSpPr>
          <p:spPr>
            <a:xfrm>
              <a:off x="2867916" y="310325"/>
              <a:ext cx="1385410" cy="13645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Deep Learning with NLP</a:t>
              </a:r>
              <a:endParaRPr b="0" i="0" sz="2000" u="none" cap="none" strike="noStrike">
                <a:solidFill>
                  <a:schemeClr val="dk1"/>
                </a:solidFill>
                <a:latin typeface="Arial"/>
                <a:ea typeface="Arial"/>
                <a:cs typeface="Arial"/>
                <a:sym typeface="Arial"/>
              </a:endParaRPr>
            </a:p>
          </p:txBody>
        </p:sp>
        <p:sp>
          <p:nvSpPr>
            <p:cNvPr id="165" name="Google Shape;165;p34"/>
            <p:cNvSpPr/>
            <p:nvPr/>
          </p:nvSpPr>
          <p:spPr>
            <a:xfrm>
              <a:off x="4775915" y="6"/>
              <a:ext cx="1959266" cy="192978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4"/>
            <p:cNvSpPr txBox="1"/>
            <p:nvPr/>
          </p:nvSpPr>
          <p:spPr>
            <a:xfrm>
              <a:off x="5062843" y="282616"/>
              <a:ext cx="1385410" cy="13645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Machine Learning </a:t>
              </a:r>
              <a:endParaRPr b="0" i="0" sz="2000" u="none" cap="none" strike="noStrike">
                <a:solidFill>
                  <a:schemeClr val="dk1"/>
                </a:solidFill>
                <a:latin typeface="Arial"/>
                <a:ea typeface="Arial"/>
                <a:cs typeface="Arial"/>
                <a:sym typeface="Arial"/>
              </a:endParaRPr>
            </a:p>
          </p:txBody>
        </p:sp>
        <p:sp>
          <p:nvSpPr>
            <p:cNvPr id="167" name="Google Shape;167;p34"/>
            <p:cNvSpPr/>
            <p:nvPr/>
          </p:nvSpPr>
          <p:spPr>
            <a:xfrm>
              <a:off x="388137" y="29479"/>
              <a:ext cx="1959266" cy="1929780"/>
            </a:xfrm>
            <a:prstGeom prst="ellipse">
              <a:avLst/>
            </a:prstGeom>
            <a:solidFill>
              <a:srgbClr val="00CCFF"/>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4"/>
            <p:cNvSpPr txBox="1"/>
            <p:nvPr/>
          </p:nvSpPr>
          <p:spPr>
            <a:xfrm>
              <a:off x="675065" y="312089"/>
              <a:ext cx="1385410" cy="1364560"/>
            </a:xfrm>
            <a:prstGeom prst="rect">
              <a:avLst/>
            </a:prstGeom>
            <a:solidFill>
              <a:srgbClr val="00CCFF"/>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Applied DS and ML</a:t>
              </a:r>
              <a:endParaRPr b="0" i="0" sz="2000" u="none" cap="none" strike="noStrike">
                <a:solidFill>
                  <a:schemeClr val="dk1"/>
                </a:solidFill>
                <a:latin typeface="Arial"/>
                <a:ea typeface="Arial"/>
                <a:cs typeface="Arial"/>
                <a:sym typeface="Arial"/>
              </a:endParaRPr>
            </a:p>
          </p:txBody>
        </p:sp>
        <p:sp>
          <p:nvSpPr>
            <p:cNvPr id="169" name="Google Shape;169;p34"/>
            <p:cNvSpPr/>
            <p:nvPr/>
          </p:nvSpPr>
          <p:spPr>
            <a:xfrm>
              <a:off x="4789982" y="0"/>
              <a:ext cx="1959266" cy="192978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4"/>
            <p:cNvSpPr txBox="1"/>
            <p:nvPr/>
          </p:nvSpPr>
          <p:spPr>
            <a:xfrm>
              <a:off x="5076910" y="282610"/>
              <a:ext cx="1385410" cy="13645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Computer Vision</a:t>
              </a:r>
              <a:endParaRPr b="0" i="0" sz="2000" u="none" cap="none" strike="noStrike">
                <a:solidFill>
                  <a:schemeClr val="dk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52"/>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527" name="Google Shape;527;p52"/>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528" name="Google Shape;528;p52"/>
          <p:cNvSpPr txBox="1"/>
          <p:nvPr/>
        </p:nvSpPr>
        <p:spPr>
          <a:xfrm>
            <a:off x="470691" y="453571"/>
            <a:ext cx="307154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Types of Data</a:t>
            </a:r>
            <a:endParaRPr/>
          </a:p>
        </p:txBody>
      </p:sp>
      <p:sp>
        <p:nvSpPr>
          <p:cNvPr id="529" name="Google Shape;529;p52"/>
          <p:cNvSpPr/>
          <p:nvPr/>
        </p:nvSpPr>
        <p:spPr>
          <a:xfrm flipH="1">
            <a:off x="10514012" y="6309360"/>
            <a:ext cx="1677988" cy="548640"/>
          </a:xfrm>
          <a:prstGeom prst="rect">
            <a:avLst/>
          </a:prstGeom>
          <a:solidFill>
            <a:srgbClr val="0C5A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60"/>
              <a:buFont typeface="Arial"/>
              <a:buNone/>
            </a:pPr>
            <a:r>
              <a:rPr b="0" i="0" lang="en-IN" sz="2160" u="none" cap="none" strike="noStrike">
                <a:solidFill>
                  <a:srgbClr val="FFFFFF"/>
                </a:solidFill>
                <a:latin typeface="Roboto"/>
                <a:ea typeface="Roboto"/>
                <a:cs typeface="Roboto"/>
                <a:sym typeface="Roboto"/>
              </a:rPr>
              <a:t>              </a:t>
            </a:r>
            <a:endParaRPr b="0" i="0" sz="2160" u="none" cap="none" strike="noStrike">
              <a:solidFill>
                <a:srgbClr val="FFFFFF"/>
              </a:solidFill>
              <a:latin typeface="Roboto"/>
              <a:ea typeface="Roboto"/>
              <a:cs typeface="Roboto"/>
              <a:sym typeface="Roboto"/>
            </a:endParaRPr>
          </a:p>
        </p:txBody>
      </p:sp>
      <p:sp>
        <p:nvSpPr>
          <p:cNvPr id="530" name="Google Shape;530;p52"/>
          <p:cNvSpPr txBox="1"/>
          <p:nvPr/>
        </p:nvSpPr>
        <p:spPr>
          <a:xfrm>
            <a:off x="4572278" y="4584529"/>
            <a:ext cx="294641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Unstructured</a:t>
            </a:r>
            <a:endParaRPr/>
          </a:p>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data</a:t>
            </a:r>
            <a:endParaRPr b="0" i="0" sz="2000" u="none" cap="none" strike="noStrike">
              <a:solidFill>
                <a:srgbClr val="11151A"/>
              </a:solidFill>
              <a:latin typeface="Source Sans Pro"/>
              <a:ea typeface="Source Sans Pro"/>
              <a:cs typeface="Source Sans Pro"/>
              <a:sym typeface="Source Sans Pro"/>
            </a:endParaRPr>
          </a:p>
        </p:txBody>
      </p:sp>
      <p:sp>
        <p:nvSpPr>
          <p:cNvPr id="531" name="Google Shape;531;p52"/>
          <p:cNvSpPr txBox="1"/>
          <p:nvPr/>
        </p:nvSpPr>
        <p:spPr>
          <a:xfrm>
            <a:off x="7102493" y="4595319"/>
            <a:ext cx="285810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Graph</a:t>
            </a:r>
            <a:endParaRPr/>
          </a:p>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data</a:t>
            </a:r>
            <a:endParaRPr b="0" i="0" sz="2000" u="none" cap="none" strike="noStrike">
              <a:solidFill>
                <a:srgbClr val="11151A"/>
              </a:solidFill>
              <a:latin typeface="Source Sans Pro"/>
              <a:ea typeface="Source Sans Pro"/>
              <a:cs typeface="Source Sans Pro"/>
              <a:sym typeface="Source Sans Pro"/>
            </a:endParaRPr>
          </a:p>
        </p:txBody>
      </p:sp>
      <p:sp>
        <p:nvSpPr>
          <p:cNvPr id="532" name="Google Shape;532;p52"/>
          <p:cNvSpPr txBox="1"/>
          <p:nvPr/>
        </p:nvSpPr>
        <p:spPr>
          <a:xfrm>
            <a:off x="-9332" y="4595319"/>
            <a:ext cx="270011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Structured</a:t>
            </a:r>
            <a:endParaRPr/>
          </a:p>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data</a:t>
            </a:r>
            <a:endParaRPr b="0" i="0" sz="2000" u="none" cap="none" strike="noStrike">
              <a:solidFill>
                <a:srgbClr val="11151A"/>
              </a:solidFill>
              <a:latin typeface="Source Sans Pro"/>
              <a:ea typeface="Source Sans Pro"/>
              <a:cs typeface="Source Sans Pro"/>
              <a:sym typeface="Source Sans Pro"/>
            </a:endParaRPr>
          </a:p>
        </p:txBody>
      </p:sp>
      <p:sp>
        <p:nvSpPr>
          <p:cNvPr id="533" name="Google Shape;533;p52"/>
          <p:cNvSpPr txBox="1"/>
          <p:nvPr/>
        </p:nvSpPr>
        <p:spPr>
          <a:xfrm>
            <a:off x="2442223" y="4595319"/>
            <a:ext cx="250053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Semi-structured</a:t>
            </a:r>
            <a:endParaRPr/>
          </a:p>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data</a:t>
            </a:r>
            <a:endParaRPr b="0" i="0" sz="2000" u="none" cap="none" strike="noStrike">
              <a:solidFill>
                <a:srgbClr val="11151A"/>
              </a:solidFill>
              <a:latin typeface="Source Sans Pro"/>
              <a:ea typeface="Source Sans Pro"/>
              <a:cs typeface="Source Sans Pro"/>
              <a:sym typeface="Source Sans Pro"/>
            </a:endParaRPr>
          </a:p>
        </p:txBody>
      </p:sp>
      <p:sp>
        <p:nvSpPr>
          <p:cNvPr id="534" name="Google Shape;534;p52"/>
          <p:cNvSpPr txBox="1"/>
          <p:nvPr/>
        </p:nvSpPr>
        <p:spPr>
          <a:xfrm>
            <a:off x="9452958" y="4564133"/>
            <a:ext cx="285810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Streaming</a:t>
            </a:r>
            <a:endParaRPr/>
          </a:p>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data</a:t>
            </a:r>
            <a:endParaRPr b="0" i="0" sz="2000" u="none" cap="none" strike="noStrike">
              <a:solidFill>
                <a:srgbClr val="11151A"/>
              </a:solidFill>
              <a:latin typeface="Source Sans Pro"/>
              <a:ea typeface="Source Sans Pro"/>
              <a:cs typeface="Source Sans Pro"/>
              <a:sym typeface="Source Sans Pro"/>
            </a:endParaRPr>
          </a:p>
        </p:txBody>
      </p:sp>
      <p:pic>
        <p:nvPicPr>
          <p:cNvPr id="535" name="Google Shape;535;p52"/>
          <p:cNvPicPr preferRelativeResize="0"/>
          <p:nvPr/>
        </p:nvPicPr>
        <p:blipFill rotWithShape="1">
          <a:blip r:embed="rId4">
            <a:alphaModFix/>
          </a:blip>
          <a:srcRect b="0" l="0" r="0" t="0"/>
          <a:stretch/>
        </p:blipFill>
        <p:spPr>
          <a:xfrm>
            <a:off x="4942753" y="2933553"/>
            <a:ext cx="2094490" cy="1419377"/>
          </a:xfrm>
          <a:prstGeom prst="rect">
            <a:avLst/>
          </a:prstGeom>
          <a:noFill/>
          <a:ln>
            <a:noFill/>
          </a:ln>
          <a:effectLst>
            <a:outerShdw blurRad="292100" rotWithShape="0" algn="tl" dir="2700000" dist="139700">
              <a:srgbClr val="333333">
                <a:alpha val="64705"/>
              </a:srgbClr>
            </a:outerShdw>
          </a:effectLst>
        </p:spPr>
      </p:pic>
      <p:pic>
        <p:nvPicPr>
          <p:cNvPr id="536" name="Google Shape;536;p52"/>
          <p:cNvPicPr preferRelativeResize="0"/>
          <p:nvPr/>
        </p:nvPicPr>
        <p:blipFill rotWithShape="1">
          <a:blip r:embed="rId5">
            <a:alphaModFix/>
          </a:blip>
          <a:srcRect b="0" l="0" r="0" t="0"/>
          <a:stretch/>
        </p:blipFill>
        <p:spPr>
          <a:xfrm>
            <a:off x="7518688" y="3018729"/>
            <a:ext cx="1921063" cy="1238185"/>
          </a:xfrm>
          <a:prstGeom prst="rect">
            <a:avLst/>
          </a:prstGeom>
          <a:noFill/>
          <a:ln>
            <a:noFill/>
          </a:ln>
          <a:effectLst>
            <a:outerShdw blurRad="292100" rotWithShape="0" algn="tl" dir="2700000" dist="139700">
              <a:srgbClr val="333333">
                <a:alpha val="64705"/>
              </a:srgbClr>
            </a:outerShdw>
          </a:effectLst>
        </p:spPr>
      </p:pic>
      <p:pic>
        <p:nvPicPr>
          <p:cNvPr id="537" name="Google Shape;537;p52"/>
          <p:cNvPicPr preferRelativeResize="0"/>
          <p:nvPr/>
        </p:nvPicPr>
        <p:blipFill rotWithShape="1">
          <a:blip r:embed="rId6">
            <a:alphaModFix/>
          </a:blip>
          <a:srcRect b="0" l="0" r="0" t="0"/>
          <a:stretch/>
        </p:blipFill>
        <p:spPr>
          <a:xfrm>
            <a:off x="10073641" y="2956561"/>
            <a:ext cx="1767840" cy="1330372"/>
          </a:xfrm>
          <a:prstGeom prst="rect">
            <a:avLst/>
          </a:prstGeom>
          <a:noFill/>
          <a:ln>
            <a:noFill/>
          </a:ln>
          <a:effectLst>
            <a:outerShdw blurRad="292100" rotWithShape="0" algn="tl" dir="2700000" dist="139700">
              <a:srgbClr val="333333">
                <a:alpha val="64705"/>
              </a:srgbClr>
            </a:outerShdw>
          </a:effectLst>
        </p:spPr>
      </p:pic>
      <p:pic>
        <p:nvPicPr>
          <p:cNvPr descr="Image result for crm" id="538" name="Google Shape;538;p52"/>
          <p:cNvPicPr preferRelativeResize="0"/>
          <p:nvPr/>
        </p:nvPicPr>
        <p:blipFill rotWithShape="1">
          <a:blip r:embed="rId7">
            <a:alphaModFix/>
          </a:blip>
          <a:srcRect b="0" l="0" r="0" t="0"/>
          <a:stretch/>
        </p:blipFill>
        <p:spPr>
          <a:xfrm>
            <a:off x="734656" y="3212263"/>
            <a:ext cx="1140667" cy="1140667"/>
          </a:xfrm>
          <a:prstGeom prst="rect">
            <a:avLst/>
          </a:prstGeom>
          <a:noFill/>
          <a:ln>
            <a:noFill/>
          </a:ln>
        </p:spPr>
      </p:pic>
      <p:pic>
        <p:nvPicPr>
          <p:cNvPr descr="Image result for pos" id="539" name="Google Shape;539;p52"/>
          <p:cNvPicPr preferRelativeResize="0"/>
          <p:nvPr/>
        </p:nvPicPr>
        <p:blipFill rotWithShape="1">
          <a:blip r:embed="rId8">
            <a:alphaModFix/>
          </a:blip>
          <a:srcRect b="0" l="0" r="0" t="0"/>
          <a:stretch/>
        </p:blipFill>
        <p:spPr>
          <a:xfrm>
            <a:off x="734655" y="1960716"/>
            <a:ext cx="1140667" cy="1140667"/>
          </a:xfrm>
          <a:prstGeom prst="rect">
            <a:avLst/>
          </a:prstGeom>
          <a:noFill/>
          <a:ln>
            <a:noFill/>
          </a:ln>
        </p:spPr>
      </p:pic>
      <p:pic>
        <p:nvPicPr>
          <p:cNvPr descr="Image result for log server" id="540" name="Google Shape;540;p52"/>
          <p:cNvPicPr preferRelativeResize="0"/>
          <p:nvPr/>
        </p:nvPicPr>
        <p:blipFill rotWithShape="1">
          <a:blip r:embed="rId9">
            <a:alphaModFix/>
          </a:blip>
          <a:srcRect b="0" l="0" r="0" t="0"/>
          <a:stretch/>
        </p:blipFill>
        <p:spPr>
          <a:xfrm>
            <a:off x="2731172" y="3388683"/>
            <a:ext cx="1577691" cy="964247"/>
          </a:xfrm>
          <a:prstGeom prst="rect">
            <a:avLst/>
          </a:prstGeom>
          <a:noFill/>
          <a:ln>
            <a:noFill/>
          </a:ln>
        </p:spPr>
      </p:pic>
      <p:pic>
        <p:nvPicPr>
          <p:cNvPr descr="Image result for json" id="541" name="Google Shape;541;p52"/>
          <p:cNvPicPr preferRelativeResize="0"/>
          <p:nvPr/>
        </p:nvPicPr>
        <p:blipFill rotWithShape="1">
          <a:blip r:embed="rId10">
            <a:alphaModFix/>
          </a:blip>
          <a:srcRect b="0" l="0" r="0" t="0"/>
          <a:stretch/>
        </p:blipFill>
        <p:spPr>
          <a:xfrm>
            <a:off x="2901768" y="1914219"/>
            <a:ext cx="1218503" cy="12185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53"/>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547" name="Google Shape;547;p53"/>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548" name="Google Shape;548;p53"/>
          <p:cNvSpPr txBox="1"/>
          <p:nvPr/>
        </p:nvSpPr>
        <p:spPr>
          <a:xfrm>
            <a:off x="470691" y="526141"/>
            <a:ext cx="645330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Types of Data: Alternate view</a:t>
            </a:r>
            <a:endParaRPr b="1" i="0" sz="4000" u="none" cap="none" strike="noStrike">
              <a:solidFill>
                <a:srgbClr val="1E4E79"/>
              </a:solidFill>
              <a:latin typeface="Arial"/>
              <a:ea typeface="Arial"/>
              <a:cs typeface="Arial"/>
              <a:sym typeface="Arial"/>
            </a:endParaRPr>
          </a:p>
        </p:txBody>
      </p:sp>
      <p:sp>
        <p:nvSpPr>
          <p:cNvPr id="549" name="Google Shape;549;p53"/>
          <p:cNvSpPr/>
          <p:nvPr/>
        </p:nvSpPr>
        <p:spPr>
          <a:xfrm flipH="1">
            <a:off x="10514012" y="6309360"/>
            <a:ext cx="1677988" cy="548640"/>
          </a:xfrm>
          <a:prstGeom prst="rect">
            <a:avLst/>
          </a:prstGeom>
          <a:solidFill>
            <a:srgbClr val="0C5A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160"/>
              <a:buFont typeface="Arial"/>
              <a:buNone/>
            </a:pPr>
            <a:r>
              <a:rPr b="0" i="0" lang="en-IN" sz="2160" u="none" cap="none" strike="noStrike">
                <a:solidFill>
                  <a:srgbClr val="FFFFFF"/>
                </a:solidFill>
                <a:latin typeface="Roboto"/>
                <a:ea typeface="Roboto"/>
                <a:cs typeface="Roboto"/>
                <a:sym typeface="Roboto"/>
              </a:rPr>
              <a:t>              </a:t>
            </a:r>
            <a:endParaRPr b="0" i="0" sz="2160" u="none" cap="none" strike="noStrike">
              <a:solidFill>
                <a:srgbClr val="FFFFFF"/>
              </a:solidFill>
              <a:latin typeface="Roboto"/>
              <a:ea typeface="Roboto"/>
              <a:cs typeface="Roboto"/>
              <a:sym typeface="Roboto"/>
            </a:endParaRPr>
          </a:p>
        </p:txBody>
      </p:sp>
      <p:grpSp>
        <p:nvGrpSpPr>
          <p:cNvPr id="550" name="Google Shape;550;p53"/>
          <p:cNvGrpSpPr/>
          <p:nvPr/>
        </p:nvGrpSpPr>
        <p:grpSpPr>
          <a:xfrm>
            <a:off x="2523898" y="4426843"/>
            <a:ext cx="1613226" cy="2228534"/>
            <a:chOff x="982634" y="4426843"/>
            <a:chExt cx="1613226" cy="2228534"/>
          </a:xfrm>
        </p:grpSpPr>
        <p:sp>
          <p:nvSpPr>
            <p:cNvPr id="551" name="Google Shape;551;p53"/>
            <p:cNvSpPr txBox="1"/>
            <p:nvPr/>
          </p:nvSpPr>
          <p:spPr>
            <a:xfrm>
              <a:off x="982634" y="4426843"/>
              <a:ext cx="1613226"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2400" u="none" cap="none" strike="noStrike">
                  <a:solidFill>
                    <a:srgbClr val="11151A"/>
                  </a:solidFill>
                  <a:latin typeface="Source Sans Pro Black"/>
                  <a:ea typeface="Source Sans Pro Black"/>
                  <a:cs typeface="Source Sans Pro Black"/>
                  <a:sym typeface="Source Sans Pro Black"/>
                </a:rPr>
                <a:t>Interval</a:t>
              </a:r>
              <a:endParaRPr b="1" i="0" sz="2400" u="none" cap="none" strike="noStrike">
                <a:solidFill>
                  <a:srgbClr val="11151A"/>
                </a:solidFill>
                <a:latin typeface="Source Sans Pro Black"/>
                <a:ea typeface="Source Sans Pro Black"/>
                <a:cs typeface="Source Sans Pro Black"/>
                <a:sym typeface="Source Sans Pro Black"/>
              </a:endParaRPr>
            </a:p>
          </p:txBody>
        </p:sp>
        <p:pic>
          <p:nvPicPr>
            <p:cNvPr id="552" name="Google Shape;552;p53"/>
            <p:cNvPicPr preferRelativeResize="0"/>
            <p:nvPr/>
          </p:nvPicPr>
          <p:blipFill rotWithShape="1">
            <a:blip r:embed="rId4">
              <a:alphaModFix/>
            </a:blip>
            <a:srcRect b="0" l="0" r="0" t="0"/>
            <a:stretch/>
          </p:blipFill>
          <p:spPr>
            <a:xfrm>
              <a:off x="1114974" y="4934566"/>
              <a:ext cx="1445018" cy="1445018"/>
            </a:xfrm>
            <a:prstGeom prst="rect">
              <a:avLst/>
            </a:prstGeom>
            <a:noFill/>
            <a:ln>
              <a:noFill/>
            </a:ln>
          </p:spPr>
        </p:pic>
        <p:sp>
          <p:nvSpPr>
            <p:cNvPr id="553" name="Google Shape;553;p53"/>
            <p:cNvSpPr txBox="1"/>
            <p:nvPr/>
          </p:nvSpPr>
          <p:spPr>
            <a:xfrm>
              <a:off x="982634" y="6286045"/>
              <a:ext cx="160755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Time scale</a:t>
              </a:r>
              <a:endParaRPr b="0" i="0" sz="1800" u="none" cap="none" strike="noStrike">
                <a:solidFill>
                  <a:srgbClr val="11151A"/>
                </a:solidFill>
                <a:latin typeface="Source Sans Pro"/>
                <a:ea typeface="Source Sans Pro"/>
                <a:cs typeface="Source Sans Pro"/>
                <a:sym typeface="Source Sans Pro"/>
              </a:endParaRPr>
            </a:p>
          </p:txBody>
        </p:sp>
      </p:grpSp>
      <p:grpSp>
        <p:nvGrpSpPr>
          <p:cNvPr id="554" name="Google Shape;554;p53"/>
          <p:cNvGrpSpPr/>
          <p:nvPr/>
        </p:nvGrpSpPr>
        <p:grpSpPr>
          <a:xfrm>
            <a:off x="7914786" y="4426843"/>
            <a:ext cx="1613226" cy="2228534"/>
            <a:chOff x="6085688" y="4426843"/>
            <a:chExt cx="1613226" cy="2228534"/>
          </a:xfrm>
        </p:grpSpPr>
        <p:pic>
          <p:nvPicPr>
            <p:cNvPr id="555" name="Google Shape;555;p53"/>
            <p:cNvPicPr preferRelativeResize="0"/>
            <p:nvPr/>
          </p:nvPicPr>
          <p:blipFill rotWithShape="1">
            <a:blip r:embed="rId5">
              <a:alphaModFix/>
            </a:blip>
            <a:srcRect b="0" l="12000" r="12000" t="0"/>
            <a:stretch/>
          </p:blipFill>
          <p:spPr>
            <a:xfrm rot="10800000">
              <a:off x="6289256" y="5056864"/>
              <a:ext cx="1200422" cy="1200422"/>
            </a:xfrm>
            <a:prstGeom prst="ellipse">
              <a:avLst/>
            </a:prstGeom>
            <a:noFill/>
            <a:ln>
              <a:noFill/>
            </a:ln>
          </p:spPr>
        </p:pic>
        <p:sp>
          <p:nvSpPr>
            <p:cNvPr id="556" name="Google Shape;556;p53"/>
            <p:cNvSpPr txBox="1"/>
            <p:nvPr/>
          </p:nvSpPr>
          <p:spPr>
            <a:xfrm>
              <a:off x="6085688" y="4426843"/>
              <a:ext cx="1613226"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2400" u="none" cap="none" strike="noStrike">
                  <a:solidFill>
                    <a:srgbClr val="11151A"/>
                  </a:solidFill>
                  <a:latin typeface="Source Sans Pro Black"/>
                  <a:ea typeface="Source Sans Pro Black"/>
                  <a:cs typeface="Source Sans Pro Black"/>
                  <a:sym typeface="Source Sans Pro Black"/>
                </a:rPr>
                <a:t>Ratio</a:t>
              </a:r>
              <a:endParaRPr b="1" i="0" sz="2400" u="none" cap="none" strike="noStrike">
                <a:solidFill>
                  <a:srgbClr val="11151A"/>
                </a:solidFill>
                <a:latin typeface="Source Sans Pro Black"/>
                <a:ea typeface="Source Sans Pro Black"/>
                <a:cs typeface="Source Sans Pro Black"/>
                <a:sym typeface="Source Sans Pro Black"/>
              </a:endParaRPr>
            </a:p>
          </p:txBody>
        </p:sp>
        <p:sp>
          <p:nvSpPr>
            <p:cNvPr id="557" name="Google Shape;557;p53"/>
            <p:cNvSpPr txBox="1"/>
            <p:nvPr/>
          </p:nvSpPr>
          <p:spPr>
            <a:xfrm>
              <a:off x="6085688" y="6286045"/>
              <a:ext cx="160755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Weight</a:t>
              </a:r>
              <a:endParaRPr b="0" i="0" sz="1800" u="none" cap="none" strike="noStrike">
                <a:solidFill>
                  <a:srgbClr val="11151A"/>
                </a:solidFill>
                <a:latin typeface="Source Sans Pro"/>
                <a:ea typeface="Source Sans Pro"/>
                <a:cs typeface="Source Sans Pro"/>
                <a:sym typeface="Source Sans Pro"/>
              </a:endParaRPr>
            </a:p>
          </p:txBody>
        </p:sp>
      </p:grpSp>
      <p:grpSp>
        <p:nvGrpSpPr>
          <p:cNvPr id="558" name="Google Shape;558;p53"/>
          <p:cNvGrpSpPr/>
          <p:nvPr/>
        </p:nvGrpSpPr>
        <p:grpSpPr>
          <a:xfrm>
            <a:off x="705041" y="1589553"/>
            <a:ext cx="11025758" cy="2792221"/>
            <a:chOff x="678441" y="1589553"/>
            <a:chExt cx="11025758" cy="2792221"/>
          </a:xfrm>
        </p:grpSpPr>
        <p:pic>
          <p:nvPicPr>
            <p:cNvPr id="559" name="Google Shape;559;p53"/>
            <p:cNvPicPr preferRelativeResize="0"/>
            <p:nvPr/>
          </p:nvPicPr>
          <p:blipFill rotWithShape="1">
            <a:blip r:embed="rId6">
              <a:alphaModFix/>
            </a:blip>
            <a:srcRect b="13177" l="17969" r="19570" t="0"/>
            <a:stretch/>
          </p:blipFill>
          <p:spPr>
            <a:xfrm>
              <a:off x="6501656" y="2447468"/>
              <a:ext cx="1197258" cy="1197258"/>
            </a:xfrm>
            <a:prstGeom prst="ellipse">
              <a:avLst/>
            </a:prstGeom>
            <a:noFill/>
            <a:ln>
              <a:noFill/>
            </a:ln>
          </p:spPr>
        </p:pic>
        <p:pic>
          <p:nvPicPr>
            <p:cNvPr id="560" name="Google Shape;560;p53"/>
            <p:cNvPicPr preferRelativeResize="0"/>
            <p:nvPr/>
          </p:nvPicPr>
          <p:blipFill rotWithShape="1">
            <a:blip r:embed="rId7">
              <a:alphaModFix/>
            </a:blip>
            <a:srcRect b="3521" l="0" r="0" t="3521"/>
            <a:stretch/>
          </p:blipFill>
          <p:spPr>
            <a:xfrm>
              <a:off x="7890095" y="2439681"/>
              <a:ext cx="1212832" cy="1212832"/>
            </a:xfrm>
            <a:prstGeom prst="ellipse">
              <a:avLst/>
            </a:prstGeom>
            <a:noFill/>
            <a:ln>
              <a:noFill/>
            </a:ln>
          </p:spPr>
        </p:pic>
        <p:pic>
          <p:nvPicPr>
            <p:cNvPr id="561" name="Google Shape;561;p53"/>
            <p:cNvPicPr preferRelativeResize="0"/>
            <p:nvPr/>
          </p:nvPicPr>
          <p:blipFill rotWithShape="1">
            <a:blip r:embed="rId8">
              <a:alphaModFix/>
            </a:blip>
            <a:srcRect b="0" l="0" r="0" t="0"/>
            <a:stretch/>
          </p:blipFill>
          <p:spPr>
            <a:xfrm>
              <a:off x="9689259" y="2379823"/>
              <a:ext cx="1295420" cy="1258408"/>
            </a:xfrm>
            <a:prstGeom prst="rect">
              <a:avLst/>
            </a:prstGeom>
            <a:noFill/>
            <a:ln>
              <a:noFill/>
            </a:ln>
          </p:spPr>
        </p:pic>
        <p:sp>
          <p:nvSpPr>
            <p:cNvPr id="562" name="Google Shape;562;p53"/>
            <p:cNvSpPr txBox="1"/>
            <p:nvPr/>
          </p:nvSpPr>
          <p:spPr>
            <a:xfrm>
              <a:off x="9962866" y="4012442"/>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563" name="Google Shape;563;p53"/>
            <p:cNvGrpSpPr/>
            <p:nvPr/>
          </p:nvGrpSpPr>
          <p:grpSpPr>
            <a:xfrm>
              <a:off x="971959" y="1589553"/>
              <a:ext cx="5202543" cy="2459855"/>
              <a:chOff x="678441" y="1601550"/>
              <a:chExt cx="5202543" cy="2459855"/>
            </a:xfrm>
          </p:grpSpPr>
          <p:pic>
            <p:nvPicPr>
              <p:cNvPr id="564" name="Google Shape;564;p53"/>
              <p:cNvPicPr preferRelativeResize="0"/>
              <p:nvPr/>
            </p:nvPicPr>
            <p:blipFill rotWithShape="1">
              <a:blip r:embed="rId9">
                <a:alphaModFix/>
              </a:blip>
              <a:srcRect b="17578" l="0" r="0" t="9713"/>
              <a:stretch/>
            </p:blipFill>
            <p:spPr>
              <a:xfrm>
                <a:off x="678441" y="2446810"/>
                <a:ext cx="1197258" cy="1197258"/>
              </a:xfrm>
              <a:prstGeom prst="ellipse">
                <a:avLst/>
              </a:prstGeom>
              <a:noFill/>
              <a:ln>
                <a:noFill/>
              </a:ln>
            </p:spPr>
          </p:pic>
          <p:pic>
            <p:nvPicPr>
              <p:cNvPr id="565" name="Google Shape;565;p53"/>
              <p:cNvPicPr preferRelativeResize="0"/>
              <p:nvPr/>
            </p:nvPicPr>
            <p:blipFill rotWithShape="1">
              <a:blip r:embed="rId10">
                <a:alphaModFix/>
              </a:blip>
              <a:srcRect b="0" l="23106" r="4430" t="0"/>
              <a:stretch/>
            </p:blipFill>
            <p:spPr>
              <a:xfrm>
                <a:off x="2070790" y="2446810"/>
                <a:ext cx="1208922" cy="1208922"/>
              </a:xfrm>
              <a:prstGeom prst="ellipse">
                <a:avLst/>
              </a:prstGeom>
              <a:noFill/>
              <a:ln>
                <a:noFill/>
              </a:ln>
            </p:spPr>
          </p:pic>
          <p:sp>
            <p:nvSpPr>
              <p:cNvPr id="566" name="Google Shape;566;p53"/>
              <p:cNvSpPr txBox="1"/>
              <p:nvPr/>
            </p:nvSpPr>
            <p:spPr>
              <a:xfrm>
                <a:off x="678441" y="1601550"/>
                <a:ext cx="520254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rgbClr val="11151A"/>
                    </a:solidFill>
                    <a:latin typeface="Source Sans Pro Black"/>
                    <a:ea typeface="Source Sans Pro Black"/>
                    <a:cs typeface="Source Sans Pro Black"/>
                    <a:sym typeface="Source Sans Pro Black"/>
                  </a:rPr>
                  <a:t>Quantitative</a:t>
                </a:r>
                <a:endParaRPr b="1" i="0" sz="2400" u="none" cap="none" strike="noStrike">
                  <a:solidFill>
                    <a:srgbClr val="11151A"/>
                  </a:solidFill>
                  <a:latin typeface="Source Sans Pro Black"/>
                  <a:ea typeface="Source Sans Pro Black"/>
                  <a:cs typeface="Source Sans Pro Black"/>
                  <a:sym typeface="Source Sans Pro Black"/>
                </a:endParaRPr>
              </a:p>
            </p:txBody>
          </p:sp>
          <p:sp>
            <p:nvSpPr>
              <p:cNvPr id="567" name="Google Shape;567;p53"/>
              <p:cNvSpPr txBox="1"/>
              <p:nvPr/>
            </p:nvSpPr>
            <p:spPr>
              <a:xfrm>
                <a:off x="739401" y="1977878"/>
                <a:ext cx="16075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a. Discrete</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568" name="Google Shape;568;p53"/>
              <p:cNvSpPr txBox="1"/>
              <p:nvPr/>
            </p:nvSpPr>
            <p:spPr>
              <a:xfrm>
                <a:off x="3611743" y="1977878"/>
                <a:ext cx="180402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b. Continuous</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569" name="Google Shape;569;p53"/>
              <p:cNvSpPr txBox="1"/>
              <p:nvPr/>
            </p:nvSpPr>
            <p:spPr>
              <a:xfrm>
                <a:off x="1142030" y="3692073"/>
                <a:ext cx="160755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Two horses</a:t>
                </a:r>
                <a:endParaRPr b="0" i="0" sz="1800" u="none" cap="none" strike="noStrike">
                  <a:solidFill>
                    <a:srgbClr val="11151A"/>
                  </a:solidFill>
                  <a:latin typeface="Source Sans Pro"/>
                  <a:ea typeface="Source Sans Pro"/>
                  <a:cs typeface="Source Sans Pro"/>
                  <a:sym typeface="Source Sans Pro"/>
                </a:endParaRPr>
              </a:p>
            </p:txBody>
          </p:sp>
          <p:pic>
            <p:nvPicPr>
              <p:cNvPr id="570" name="Google Shape;570;p53"/>
              <p:cNvPicPr preferRelativeResize="0"/>
              <p:nvPr/>
            </p:nvPicPr>
            <p:blipFill rotWithShape="1">
              <a:blip r:embed="rId11">
                <a:alphaModFix/>
              </a:blip>
              <a:srcRect b="443" l="53217" r="-66" t="-442"/>
              <a:stretch/>
            </p:blipFill>
            <p:spPr>
              <a:xfrm>
                <a:off x="3915125" y="2404367"/>
                <a:ext cx="1197258" cy="1197258"/>
              </a:xfrm>
              <a:prstGeom prst="ellipse">
                <a:avLst/>
              </a:prstGeom>
              <a:noFill/>
              <a:ln>
                <a:noFill/>
              </a:ln>
            </p:spPr>
          </p:pic>
          <p:sp>
            <p:nvSpPr>
              <p:cNvPr id="571" name="Google Shape;571;p53"/>
              <p:cNvSpPr txBox="1"/>
              <p:nvPr/>
            </p:nvSpPr>
            <p:spPr>
              <a:xfrm>
                <a:off x="4051395" y="3692073"/>
                <a:ext cx="92471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Height</a:t>
                </a:r>
                <a:endParaRPr b="0" i="0" sz="1800" u="none" cap="none" strike="noStrike">
                  <a:solidFill>
                    <a:srgbClr val="11151A"/>
                  </a:solidFill>
                  <a:latin typeface="Source Sans Pro"/>
                  <a:ea typeface="Source Sans Pro"/>
                  <a:cs typeface="Source Sans Pro"/>
                  <a:sym typeface="Source Sans Pro"/>
                </a:endParaRPr>
              </a:p>
            </p:txBody>
          </p:sp>
        </p:grpSp>
        <p:grpSp>
          <p:nvGrpSpPr>
            <p:cNvPr id="572" name="Google Shape;572;p53"/>
            <p:cNvGrpSpPr/>
            <p:nvPr/>
          </p:nvGrpSpPr>
          <p:grpSpPr>
            <a:xfrm>
              <a:off x="6501656" y="1602208"/>
              <a:ext cx="5202543" cy="2459855"/>
              <a:chOff x="678441" y="1601550"/>
              <a:chExt cx="5202543" cy="2459855"/>
            </a:xfrm>
          </p:grpSpPr>
          <p:sp>
            <p:nvSpPr>
              <p:cNvPr id="573" name="Google Shape;573;p53"/>
              <p:cNvSpPr txBox="1"/>
              <p:nvPr/>
            </p:nvSpPr>
            <p:spPr>
              <a:xfrm>
                <a:off x="678441" y="1601550"/>
                <a:ext cx="520254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rgbClr val="11151A"/>
                    </a:solidFill>
                    <a:latin typeface="Source Sans Pro Black"/>
                    <a:ea typeface="Source Sans Pro Black"/>
                    <a:cs typeface="Source Sans Pro Black"/>
                    <a:sym typeface="Source Sans Pro Black"/>
                  </a:rPr>
                  <a:t>Qualitative</a:t>
                </a:r>
                <a:endParaRPr b="1" i="0" sz="2400" u="none" cap="none" strike="noStrike">
                  <a:solidFill>
                    <a:srgbClr val="11151A"/>
                  </a:solidFill>
                  <a:latin typeface="Source Sans Pro Black"/>
                  <a:ea typeface="Source Sans Pro Black"/>
                  <a:cs typeface="Source Sans Pro Black"/>
                  <a:sym typeface="Source Sans Pro Black"/>
                </a:endParaRPr>
              </a:p>
            </p:txBody>
          </p:sp>
          <p:sp>
            <p:nvSpPr>
              <p:cNvPr id="574" name="Google Shape;574;p53"/>
              <p:cNvSpPr txBox="1"/>
              <p:nvPr/>
            </p:nvSpPr>
            <p:spPr>
              <a:xfrm>
                <a:off x="739401" y="1977878"/>
                <a:ext cx="16075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a. Nominal</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575" name="Google Shape;575;p53"/>
              <p:cNvSpPr txBox="1"/>
              <p:nvPr/>
            </p:nvSpPr>
            <p:spPr>
              <a:xfrm>
                <a:off x="3852373" y="1977878"/>
                <a:ext cx="139346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b. Ordinal</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576" name="Google Shape;576;p53"/>
              <p:cNvSpPr txBox="1"/>
              <p:nvPr/>
            </p:nvSpPr>
            <p:spPr>
              <a:xfrm>
                <a:off x="870950" y="3692073"/>
                <a:ext cx="71562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Male</a:t>
                </a:r>
                <a:endParaRPr b="0" i="0" sz="1800" u="none" cap="none" strike="noStrike">
                  <a:solidFill>
                    <a:srgbClr val="11151A"/>
                  </a:solidFill>
                  <a:latin typeface="Source Sans Pro"/>
                  <a:ea typeface="Source Sans Pro"/>
                  <a:cs typeface="Source Sans Pro"/>
                  <a:sym typeface="Source Sans Pro"/>
                </a:endParaRPr>
              </a:p>
            </p:txBody>
          </p:sp>
          <p:sp>
            <p:nvSpPr>
              <p:cNvPr id="577" name="Google Shape;577;p53"/>
              <p:cNvSpPr txBox="1"/>
              <p:nvPr/>
            </p:nvSpPr>
            <p:spPr>
              <a:xfrm>
                <a:off x="3567868" y="3692073"/>
                <a:ext cx="1891772"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Customer Service</a:t>
                </a:r>
                <a:endParaRPr b="0" i="0" sz="1800" u="none" cap="none" strike="noStrike">
                  <a:solidFill>
                    <a:srgbClr val="11151A"/>
                  </a:solidFill>
                  <a:latin typeface="Source Sans Pro"/>
                  <a:ea typeface="Source Sans Pro"/>
                  <a:cs typeface="Source Sans Pro"/>
                  <a:sym typeface="Source Sans Pro"/>
                </a:endParaRPr>
              </a:p>
            </p:txBody>
          </p:sp>
          <p:sp>
            <p:nvSpPr>
              <p:cNvPr id="578" name="Google Shape;578;p53"/>
              <p:cNvSpPr txBox="1"/>
              <p:nvPr/>
            </p:nvSpPr>
            <p:spPr>
              <a:xfrm>
                <a:off x="2209738" y="3692073"/>
                <a:ext cx="92711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800" u="none" cap="none" strike="noStrike">
                    <a:solidFill>
                      <a:srgbClr val="11151A"/>
                    </a:solidFill>
                    <a:latin typeface="Source Sans Pro"/>
                    <a:ea typeface="Source Sans Pro"/>
                    <a:cs typeface="Source Sans Pro"/>
                    <a:sym typeface="Source Sans Pro"/>
                  </a:rPr>
                  <a:t>Female</a:t>
                </a:r>
                <a:endParaRPr b="0" i="0" sz="1800" u="none" cap="none" strike="noStrike">
                  <a:solidFill>
                    <a:srgbClr val="11151A"/>
                  </a:solidFill>
                  <a:latin typeface="Source Sans Pro"/>
                  <a:ea typeface="Source Sans Pro"/>
                  <a:cs typeface="Source Sans Pro"/>
                  <a:sym typeface="Source Sans Pro"/>
                </a:endParaRPr>
              </a:p>
            </p:txBody>
          </p:sp>
        </p:grpSp>
        <p:sp>
          <p:nvSpPr>
            <p:cNvPr id="579" name="Google Shape;579;p53"/>
            <p:cNvSpPr/>
            <p:nvPr/>
          </p:nvSpPr>
          <p:spPr>
            <a:xfrm>
              <a:off x="678441" y="1589553"/>
              <a:ext cx="5188069" cy="2616687"/>
            </a:xfrm>
            <a:prstGeom prst="rect">
              <a:avLst/>
            </a:prstGeom>
            <a:noFill/>
            <a:ln cap="flat" cmpd="sng" w="1270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0" name="Google Shape;580;p53"/>
            <p:cNvSpPr/>
            <p:nvPr/>
          </p:nvSpPr>
          <p:spPr>
            <a:xfrm>
              <a:off x="6240292" y="1589553"/>
              <a:ext cx="5188069" cy="2616687"/>
            </a:xfrm>
            <a:prstGeom prst="rect">
              <a:avLst/>
            </a:prstGeom>
            <a:noFill/>
            <a:ln cap="flat" cmpd="sng" w="1270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Google Shape;585;p54"/>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586" name="Google Shape;586;p54"/>
          <p:cNvSpPr txBox="1"/>
          <p:nvPr/>
        </p:nvSpPr>
        <p:spPr>
          <a:xfrm>
            <a:off x="2610036" y="2605178"/>
            <a:ext cx="6109365"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What is Data Science?</a:t>
            </a:r>
            <a:endParaRPr b="1" i="0" sz="4400" u="none" cap="none" strike="noStrike">
              <a:solidFill>
                <a:srgbClr val="1E4E79"/>
              </a:solidFill>
              <a:latin typeface="Raleway"/>
              <a:ea typeface="Raleway"/>
              <a:cs typeface="Raleway"/>
              <a:sym typeface="Raleway"/>
            </a:endParaRPr>
          </a:p>
        </p:txBody>
      </p:sp>
      <p:sp>
        <p:nvSpPr>
          <p:cNvPr id="587" name="Google Shape;587;p54"/>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pic>
        <p:nvPicPr>
          <p:cNvPr id="593" name="Google Shape;593;p55"/>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594" name="Google Shape;594;p55"/>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595" name="Google Shape;595;p55"/>
          <p:cNvSpPr txBox="1"/>
          <p:nvPr/>
        </p:nvSpPr>
        <p:spPr>
          <a:xfrm>
            <a:off x="470691" y="598716"/>
            <a:ext cx="439068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1E4E79"/>
                </a:solidFill>
                <a:latin typeface="Arial"/>
                <a:ea typeface="Arial"/>
                <a:cs typeface="Arial"/>
                <a:sym typeface="Arial"/>
              </a:rPr>
              <a:t>What is Data Science?</a:t>
            </a:r>
            <a:endParaRPr b="1" i="0" sz="3600" u="none" cap="none" strike="noStrike">
              <a:solidFill>
                <a:srgbClr val="1E4E79"/>
              </a:solidFill>
              <a:latin typeface="Arial"/>
              <a:ea typeface="Arial"/>
              <a:cs typeface="Arial"/>
              <a:sym typeface="Arial"/>
            </a:endParaRPr>
          </a:p>
        </p:txBody>
      </p:sp>
      <p:pic>
        <p:nvPicPr>
          <p:cNvPr descr="https://cdn-images-1.medium.com/max/800/1*WvOnZ27TdPUbJfa9q21QJw.png" id="596" name="Google Shape;596;p55"/>
          <p:cNvPicPr preferRelativeResize="0"/>
          <p:nvPr/>
        </p:nvPicPr>
        <p:blipFill rotWithShape="1">
          <a:blip r:embed="rId4">
            <a:alphaModFix/>
          </a:blip>
          <a:srcRect b="0" l="0" r="0" t="0"/>
          <a:stretch/>
        </p:blipFill>
        <p:spPr>
          <a:xfrm>
            <a:off x="2816888" y="1293963"/>
            <a:ext cx="6504533" cy="523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Google Shape;601;p56"/>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602" name="Google Shape;602;p56"/>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603" name="Google Shape;603;p56"/>
          <p:cNvSpPr txBox="1"/>
          <p:nvPr/>
        </p:nvSpPr>
        <p:spPr>
          <a:xfrm>
            <a:off x="470691" y="598716"/>
            <a:ext cx="439068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1E4E79"/>
                </a:solidFill>
                <a:latin typeface="Arial"/>
                <a:ea typeface="Arial"/>
                <a:cs typeface="Arial"/>
                <a:sym typeface="Arial"/>
              </a:rPr>
              <a:t>What is Data Science?</a:t>
            </a:r>
            <a:endParaRPr b="1" i="0" sz="3600" u="none" cap="none" strike="noStrike">
              <a:solidFill>
                <a:srgbClr val="1E4E79"/>
              </a:solidFill>
              <a:latin typeface="Arial"/>
              <a:ea typeface="Arial"/>
              <a:cs typeface="Arial"/>
              <a:sym typeface="Arial"/>
            </a:endParaRPr>
          </a:p>
        </p:txBody>
      </p:sp>
      <p:sp>
        <p:nvSpPr>
          <p:cNvPr id="604" name="Google Shape;604;p56"/>
          <p:cNvSpPr txBox="1"/>
          <p:nvPr/>
        </p:nvSpPr>
        <p:spPr>
          <a:xfrm>
            <a:off x="730536" y="1735321"/>
            <a:ext cx="22884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2800" u="none" cap="none" strike="noStrike">
                <a:solidFill>
                  <a:srgbClr val="000000"/>
                </a:solidFill>
                <a:latin typeface="Source Sans Pro Black"/>
                <a:ea typeface="Source Sans Pro Black"/>
                <a:cs typeface="Source Sans Pro Black"/>
                <a:sym typeface="Source Sans Pro Black"/>
              </a:rPr>
              <a:t>Analytics/BI</a:t>
            </a:r>
            <a:endParaRPr b="1" i="0" sz="2800" u="none" cap="none" strike="noStrike">
              <a:solidFill>
                <a:srgbClr val="000000"/>
              </a:solidFill>
              <a:latin typeface="Source Sans Pro Black"/>
              <a:ea typeface="Source Sans Pro Black"/>
              <a:cs typeface="Source Sans Pro Black"/>
              <a:sym typeface="Source Sans Pro Black"/>
            </a:endParaRPr>
          </a:p>
        </p:txBody>
      </p:sp>
      <p:sp>
        <p:nvSpPr>
          <p:cNvPr id="605" name="Google Shape;605;p56"/>
          <p:cNvSpPr txBox="1"/>
          <p:nvPr/>
        </p:nvSpPr>
        <p:spPr>
          <a:xfrm>
            <a:off x="4512776" y="1718646"/>
            <a:ext cx="319249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2800" u="none" cap="none" strike="noStrike">
                <a:solidFill>
                  <a:srgbClr val="000000"/>
                </a:solidFill>
                <a:latin typeface="Source Sans Pro Black"/>
                <a:ea typeface="Source Sans Pro Black"/>
                <a:cs typeface="Source Sans Pro Black"/>
                <a:sym typeface="Source Sans Pro Black"/>
              </a:rPr>
              <a:t>Data Science(EDA)</a:t>
            </a:r>
            <a:endParaRPr b="1" i="0" sz="2800" u="none" cap="none" strike="noStrike">
              <a:solidFill>
                <a:srgbClr val="000000"/>
              </a:solidFill>
              <a:latin typeface="Source Sans Pro Black"/>
              <a:ea typeface="Source Sans Pro Black"/>
              <a:cs typeface="Source Sans Pro Black"/>
              <a:sym typeface="Source Sans Pro Black"/>
            </a:endParaRPr>
          </a:p>
        </p:txBody>
      </p:sp>
      <p:sp>
        <p:nvSpPr>
          <p:cNvPr id="606" name="Google Shape;606;p56"/>
          <p:cNvSpPr txBox="1"/>
          <p:nvPr/>
        </p:nvSpPr>
        <p:spPr>
          <a:xfrm>
            <a:off x="8251372" y="1718646"/>
            <a:ext cx="356869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2800" u="none" cap="none" strike="noStrike">
                <a:solidFill>
                  <a:srgbClr val="000000"/>
                </a:solidFill>
                <a:latin typeface="Source Sans Pro Black"/>
                <a:ea typeface="Source Sans Pro Black"/>
                <a:cs typeface="Source Sans Pro Black"/>
                <a:sym typeface="Source Sans Pro Black"/>
              </a:rPr>
              <a:t>Machine Learning</a:t>
            </a:r>
            <a:endParaRPr/>
          </a:p>
        </p:txBody>
      </p:sp>
      <p:pic>
        <p:nvPicPr>
          <p:cNvPr id="607" name="Google Shape;607;p56"/>
          <p:cNvPicPr preferRelativeResize="0"/>
          <p:nvPr/>
        </p:nvPicPr>
        <p:blipFill rotWithShape="1">
          <a:blip r:embed="rId4">
            <a:alphaModFix/>
          </a:blip>
          <a:srcRect b="0" l="0" r="0" t="0"/>
          <a:stretch/>
        </p:blipFill>
        <p:spPr>
          <a:xfrm>
            <a:off x="443477" y="2258240"/>
            <a:ext cx="2822266" cy="2741630"/>
          </a:xfrm>
          <a:prstGeom prst="rect">
            <a:avLst/>
          </a:prstGeom>
          <a:noFill/>
          <a:ln>
            <a:noFill/>
          </a:ln>
        </p:spPr>
      </p:pic>
      <p:pic>
        <p:nvPicPr>
          <p:cNvPr id="608" name="Google Shape;608;p56"/>
          <p:cNvPicPr preferRelativeResize="0"/>
          <p:nvPr/>
        </p:nvPicPr>
        <p:blipFill rotWithShape="1">
          <a:blip r:embed="rId5">
            <a:alphaModFix/>
          </a:blip>
          <a:srcRect b="0" l="0" r="0" t="0"/>
          <a:stretch/>
        </p:blipFill>
        <p:spPr>
          <a:xfrm>
            <a:off x="8642957" y="2258240"/>
            <a:ext cx="2822266" cy="2741630"/>
          </a:xfrm>
          <a:prstGeom prst="rect">
            <a:avLst/>
          </a:prstGeom>
          <a:noFill/>
          <a:ln>
            <a:noFill/>
          </a:ln>
        </p:spPr>
      </p:pic>
      <p:pic>
        <p:nvPicPr>
          <p:cNvPr id="609" name="Google Shape;609;p56"/>
          <p:cNvPicPr preferRelativeResize="0"/>
          <p:nvPr/>
        </p:nvPicPr>
        <p:blipFill rotWithShape="1">
          <a:blip r:embed="rId6">
            <a:alphaModFix/>
          </a:blip>
          <a:srcRect b="0" l="0" r="0" t="0"/>
          <a:stretch/>
        </p:blipFill>
        <p:spPr>
          <a:xfrm>
            <a:off x="4543217" y="2258240"/>
            <a:ext cx="2822266" cy="2741630"/>
          </a:xfrm>
          <a:prstGeom prst="rect">
            <a:avLst/>
          </a:prstGeom>
          <a:noFill/>
          <a:ln>
            <a:noFill/>
          </a:ln>
        </p:spPr>
      </p:pic>
      <p:sp>
        <p:nvSpPr>
          <p:cNvPr id="610" name="Google Shape;610;p56"/>
          <p:cNvSpPr txBox="1"/>
          <p:nvPr/>
        </p:nvSpPr>
        <p:spPr>
          <a:xfrm>
            <a:off x="471487" y="5198489"/>
            <a:ext cx="2766245"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Black"/>
                <a:ea typeface="Source Sans Pro Black"/>
                <a:cs typeface="Source Sans Pro Black"/>
                <a:sym typeface="Source Sans Pro Black"/>
              </a:rPr>
              <a:t>Shows </a:t>
            </a:r>
            <a:r>
              <a:rPr b="0" i="0" lang="en-IN" sz="2000" u="none" cap="none" strike="noStrike">
                <a:solidFill>
                  <a:srgbClr val="FF0000"/>
                </a:solidFill>
                <a:latin typeface="Source Sans Pro Black"/>
                <a:ea typeface="Source Sans Pro Black"/>
                <a:cs typeface="Source Sans Pro Black"/>
                <a:sym typeface="Source Sans Pro Black"/>
              </a:rPr>
              <a:t>WHAT</a:t>
            </a:r>
            <a:r>
              <a:rPr b="0" i="0" lang="en-IN" sz="2000" u="none" cap="none" strike="noStrike">
                <a:solidFill>
                  <a:srgbClr val="000000"/>
                </a:solidFill>
                <a:latin typeface="Source Sans Pro Black"/>
                <a:ea typeface="Source Sans Pro Black"/>
                <a:cs typeface="Source Sans Pro Black"/>
                <a:sym typeface="Source Sans Pro Black"/>
              </a:rPr>
              <a:t> has happened</a:t>
            </a:r>
            <a:endParaRPr b="0" i="0" sz="2000" u="none" cap="none" strike="noStrike">
              <a:solidFill>
                <a:srgbClr val="000000"/>
              </a:solidFill>
              <a:latin typeface="Source Sans Pro Black"/>
              <a:ea typeface="Source Sans Pro Black"/>
              <a:cs typeface="Source Sans Pro Black"/>
              <a:sym typeface="Source Sans Pro Black"/>
            </a:endParaRPr>
          </a:p>
        </p:txBody>
      </p:sp>
      <p:sp>
        <p:nvSpPr>
          <p:cNvPr id="611" name="Google Shape;611;p56"/>
          <p:cNvSpPr txBox="1"/>
          <p:nvPr/>
        </p:nvSpPr>
        <p:spPr>
          <a:xfrm>
            <a:off x="4599238" y="5198489"/>
            <a:ext cx="2766245"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Black"/>
                <a:ea typeface="Source Sans Pro Black"/>
                <a:cs typeface="Source Sans Pro Black"/>
                <a:sym typeface="Source Sans Pro Black"/>
              </a:rPr>
              <a:t>Shows </a:t>
            </a:r>
            <a:r>
              <a:rPr b="0" i="0" lang="en-IN" sz="2000" u="none" cap="none" strike="noStrike">
                <a:solidFill>
                  <a:srgbClr val="FF0000"/>
                </a:solidFill>
                <a:latin typeface="Source Sans Pro Black"/>
                <a:ea typeface="Source Sans Pro Black"/>
                <a:cs typeface="Source Sans Pro Black"/>
                <a:sym typeface="Source Sans Pro Black"/>
              </a:rPr>
              <a:t>WHY</a:t>
            </a:r>
            <a:r>
              <a:rPr b="0" i="0" lang="en-IN" sz="2000" u="none" cap="none" strike="noStrike">
                <a:solidFill>
                  <a:srgbClr val="000000"/>
                </a:solidFill>
                <a:latin typeface="Source Sans Pro Black"/>
                <a:ea typeface="Source Sans Pro Black"/>
                <a:cs typeface="Source Sans Pro Black"/>
                <a:sym typeface="Source Sans Pro Black"/>
              </a:rPr>
              <a:t> it happened</a:t>
            </a:r>
            <a:endParaRPr/>
          </a:p>
        </p:txBody>
      </p:sp>
      <p:sp>
        <p:nvSpPr>
          <p:cNvPr id="612" name="Google Shape;612;p56"/>
          <p:cNvSpPr txBox="1"/>
          <p:nvPr/>
        </p:nvSpPr>
        <p:spPr>
          <a:xfrm>
            <a:off x="7813924" y="5198489"/>
            <a:ext cx="4247448"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000000"/>
                </a:solidFill>
                <a:latin typeface="Source Sans Pro Black"/>
                <a:ea typeface="Source Sans Pro Black"/>
                <a:cs typeface="Source Sans Pro Black"/>
                <a:sym typeface="Source Sans Pro Black"/>
              </a:rPr>
              <a:t>Shows </a:t>
            </a:r>
            <a:r>
              <a:rPr b="0" i="0" lang="en-IN" sz="2000" u="none" cap="none" strike="noStrike">
                <a:solidFill>
                  <a:srgbClr val="FF0000"/>
                </a:solidFill>
                <a:latin typeface="Source Sans Pro Black"/>
                <a:ea typeface="Source Sans Pro Black"/>
                <a:cs typeface="Source Sans Pro Black"/>
                <a:sym typeface="Source Sans Pro Black"/>
              </a:rPr>
              <a:t>HOW</a:t>
            </a:r>
            <a:r>
              <a:rPr b="0" i="0" lang="en-IN" sz="2000" u="none" cap="none" strike="noStrike">
                <a:solidFill>
                  <a:srgbClr val="000000"/>
                </a:solidFill>
                <a:latin typeface="Source Sans Pro Black"/>
                <a:ea typeface="Source Sans Pro Black"/>
                <a:cs typeface="Source Sans Pro Black"/>
                <a:sym typeface="Source Sans Pro Black"/>
              </a:rPr>
              <a:t> we can predict &amp; automate decision making 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id="617" name="Google Shape;617;p57"/>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618" name="Google Shape;618;p57"/>
          <p:cNvSpPr txBox="1"/>
          <p:nvPr/>
        </p:nvSpPr>
        <p:spPr>
          <a:xfrm>
            <a:off x="2610036" y="2605178"/>
            <a:ext cx="6885218"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Who are Data Scientists?</a:t>
            </a:r>
            <a:endParaRPr b="1" i="0" sz="4400" u="none" cap="none" strike="noStrike">
              <a:solidFill>
                <a:srgbClr val="1E4E79"/>
              </a:solidFill>
              <a:latin typeface="Raleway"/>
              <a:ea typeface="Raleway"/>
              <a:cs typeface="Raleway"/>
              <a:sym typeface="Raleway"/>
            </a:endParaRPr>
          </a:p>
        </p:txBody>
      </p:sp>
      <p:sp>
        <p:nvSpPr>
          <p:cNvPr id="619" name="Google Shape;619;p57"/>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58"/>
          <p:cNvSpPr txBox="1"/>
          <p:nvPr>
            <p:ph type="title"/>
          </p:nvPr>
        </p:nvSpPr>
        <p:spPr>
          <a:xfrm>
            <a:off x="446313" y="132896"/>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lang="en-IN" sz="4000">
                <a:solidFill>
                  <a:srgbClr val="1E4E79"/>
                </a:solidFill>
                <a:latin typeface="Arial"/>
                <a:ea typeface="Arial"/>
                <a:cs typeface="Arial"/>
                <a:sym typeface="Arial"/>
              </a:rPr>
              <a:t>Who is a Data Scientist?</a:t>
            </a:r>
            <a:endParaRPr b="1" sz="4000">
              <a:solidFill>
                <a:srgbClr val="1E4E79"/>
              </a:solidFill>
              <a:latin typeface="Arial"/>
              <a:ea typeface="Arial"/>
              <a:cs typeface="Arial"/>
              <a:sym typeface="Arial"/>
            </a:endParaRPr>
          </a:p>
        </p:txBody>
      </p:sp>
      <p:sp>
        <p:nvSpPr>
          <p:cNvPr id="625" name="Google Shape;625;p58"/>
          <p:cNvSpPr/>
          <p:nvPr/>
        </p:nvSpPr>
        <p:spPr>
          <a:xfrm>
            <a:off x="0" y="6581001"/>
            <a:ext cx="5471101"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050" u="none" cap="none" strike="noStrike">
                <a:solidFill>
                  <a:schemeClr val="lt1"/>
                </a:solidFill>
                <a:latin typeface="Arial"/>
                <a:ea typeface="Arial"/>
                <a:cs typeface="Arial"/>
                <a:sym typeface="Arial"/>
              </a:rPr>
              <a:t>Source: http://wwwis.win.tue.nl/~wvdaalst/data_science/cartoons_New_Breed.jpg</a:t>
            </a:r>
            <a:endParaRPr b="0" i="0" sz="1050" u="none" cap="none" strike="noStrike">
              <a:solidFill>
                <a:schemeClr val="lt1"/>
              </a:solidFill>
              <a:latin typeface="Arial"/>
              <a:ea typeface="Arial"/>
              <a:cs typeface="Arial"/>
              <a:sym typeface="Arial"/>
            </a:endParaRPr>
          </a:p>
        </p:txBody>
      </p:sp>
      <p:pic>
        <p:nvPicPr>
          <p:cNvPr id="626" name="Google Shape;626;p58"/>
          <p:cNvPicPr preferRelativeResize="0"/>
          <p:nvPr/>
        </p:nvPicPr>
        <p:blipFill rotWithShape="1">
          <a:blip r:embed="rId3">
            <a:alphaModFix/>
          </a:blip>
          <a:srcRect b="0" l="0" r="0" t="0"/>
          <a:stretch/>
        </p:blipFill>
        <p:spPr>
          <a:xfrm>
            <a:off x="10359711" y="-58056"/>
            <a:ext cx="1829117" cy="1293962"/>
          </a:xfrm>
          <a:prstGeom prst="rect">
            <a:avLst/>
          </a:prstGeom>
          <a:noFill/>
          <a:ln>
            <a:noFill/>
          </a:ln>
        </p:spPr>
      </p:pic>
      <p:sp>
        <p:nvSpPr>
          <p:cNvPr id="627" name="Google Shape;627;p58"/>
          <p:cNvSpPr/>
          <p:nvPr/>
        </p:nvSpPr>
        <p:spPr>
          <a:xfrm>
            <a:off x="557499" y="1077083"/>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pic>
        <p:nvPicPr>
          <p:cNvPr id="628" name="Google Shape;628;p58"/>
          <p:cNvPicPr preferRelativeResize="0"/>
          <p:nvPr/>
        </p:nvPicPr>
        <p:blipFill rotWithShape="1">
          <a:blip r:embed="rId4">
            <a:alphaModFix/>
          </a:blip>
          <a:srcRect b="0" l="0" r="0" t="0"/>
          <a:stretch/>
        </p:blipFill>
        <p:spPr>
          <a:xfrm>
            <a:off x="557498" y="1649411"/>
            <a:ext cx="4232865" cy="2629146"/>
          </a:xfrm>
          <a:prstGeom prst="rect">
            <a:avLst/>
          </a:prstGeom>
          <a:noFill/>
          <a:ln>
            <a:noFill/>
          </a:ln>
        </p:spPr>
      </p:pic>
      <p:pic>
        <p:nvPicPr>
          <p:cNvPr id="629" name="Google Shape;629;p58"/>
          <p:cNvPicPr preferRelativeResize="0"/>
          <p:nvPr/>
        </p:nvPicPr>
        <p:blipFill rotWithShape="1">
          <a:blip r:embed="rId3">
            <a:alphaModFix/>
          </a:blip>
          <a:srcRect b="0" l="0" r="0" t="0"/>
          <a:stretch/>
        </p:blipFill>
        <p:spPr>
          <a:xfrm>
            <a:off x="10359711" y="-101599"/>
            <a:ext cx="1829117" cy="1293962"/>
          </a:xfrm>
          <a:prstGeom prst="rect">
            <a:avLst/>
          </a:prstGeom>
          <a:noFill/>
          <a:ln>
            <a:noFill/>
          </a:ln>
        </p:spPr>
      </p:pic>
      <p:pic>
        <p:nvPicPr>
          <p:cNvPr descr="Image result for who is a data scientist" id="630" name="Google Shape;630;p58"/>
          <p:cNvPicPr preferRelativeResize="0"/>
          <p:nvPr/>
        </p:nvPicPr>
        <p:blipFill rotWithShape="1">
          <a:blip r:embed="rId5">
            <a:alphaModFix/>
          </a:blip>
          <a:srcRect b="0" l="0" r="0" t="0"/>
          <a:stretch/>
        </p:blipFill>
        <p:spPr>
          <a:xfrm>
            <a:off x="5012645" y="1458459"/>
            <a:ext cx="6562725" cy="5172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59"/>
          <p:cNvSpPr txBox="1"/>
          <p:nvPr>
            <p:ph type="title"/>
          </p:nvPr>
        </p:nvSpPr>
        <p:spPr>
          <a:xfrm>
            <a:off x="533400" y="45811"/>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lang="en-IN" sz="4000">
                <a:solidFill>
                  <a:srgbClr val="1E4E79"/>
                </a:solidFill>
                <a:latin typeface="Arial"/>
                <a:ea typeface="Arial"/>
                <a:cs typeface="Arial"/>
                <a:sym typeface="Arial"/>
              </a:rPr>
              <a:t>Data Science: Hype or Reality?</a:t>
            </a:r>
            <a:endParaRPr b="1" sz="4000">
              <a:solidFill>
                <a:srgbClr val="1E4E79"/>
              </a:solidFill>
              <a:latin typeface="Arial"/>
              <a:ea typeface="Arial"/>
              <a:cs typeface="Arial"/>
              <a:sym typeface="Arial"/>
            </a:endParaRPr>
          </a:p>
        </p:txBody>
      </p:sp>
      <p:pic>
        <p:nvPicPr>
          <p:cNvPr id="637" name="Google Shape;637;p59"/>
          <p:cNvPicPr preferRelativeResize="0"/>
          <p:nvPr/>
        </p:nvPicPr>
        <p:blipFill rotWithShape="1">
          <a:blip r:embed="rId3">
            <a:alphaModFix/>
          </a:blip>
          <a:srcRect b="0" l="0" r="0" t="0"/>
          <a:stretch/>
        </p:blipFill>
        <p:spPr>
          <a:xfrm>
            <a:off x="10359711" y="-101599"/>
            <a:ext cx="1829117" cy="1293962"/>
          </a:xfrm>
          <a:prstGeom prst="rect">
            <a:avLst/>
          </a:prstGeom>
          <a:noFill/>
          <a:ln>
            <a:noFill/>
          </a:ln>
        </p:spPr>
      </p:pic>
      <p:sp>
        <p:nvSpPr>
          <p:cNvPr id="638" name="Google Shape;638;p59"/>
          <p:cNvSpPr/>
          <p:nvPr/>
        </p:nvSpPr>
        <p:spPr>
          <a:xfrm>
            <a:off x="557499" y="10335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pic>
        <p:nvPicPr>
          <p:cNvPr descr="https://media.licdn.com/dms/image/C4D12AQEMAZ2JBn2Kgg/article-inline_image-shrink_1000_1488/0?e=1562803200&amp;v=beta&amp;t=TvaiwPg_93RNBKE8Vo03oXKKIzBF0uUPePvxHpdpEW4" id="639" name="Google Shape;639;p59"/>
          <p:cNvPicPr preferRelativeResize="0"/>
          <p:nvPr/>
        </p:nvPicPr>
        <p:blipFill rotWithShape="1">
          <a:blip r:embed="rId4">
            <a:alphaModFix/>
          </a:blip>
          <a:srcRect b="0" l="0" r="0" t="0"/>
          <a:stretch/>
        </p:blipFill>
        <p:spPr>
          <a:xfrm>
            <a:off x="6234741" y="1864321"/>
            <a:ext cx="5897210" cy="3902382"/>
          </a:xfrm>
          <a:prstGeom prst="rect">
            <a:avLst/>
          </a:prstGeom>
          <a:noFill/>
          <a:ln>
            <a:noFill/>
          </a:ln>
        </p:spPr>
      </p:pic>
      <p:pic>
        <p:nvPicPr>
          <p:cNvPr descr="https://portfortune.files.wordpress.com/2017/02/2016-hype-cycle-for-data-science.png" id="640" name="Google Shape;640;p59"/>
          <p:cNvPicPr preferRelativeResize="0"/>
          <p:nvPr/>
        </p:nvPicPr>
        <p:blipFill rotWithShape="1">
          <a:blip r:embed="rId5">
            <a:alphaModFix/>
          </a:blip>
          <a:srcRect b="0" l="0" r="0" t="0"/>
          <a:stretch/>
        </p:blipFill>
        <p:spPr>
          <a:xfrm>
            <a:off x="0" y="1518784"/>
            <a:ext cx="6063126" cy="43588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60"/>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646" name="Google Shape;646;p60"/>
          <p:cNvSpPr txBox="1"/>
          <p:nvPr/>
        </p:nvSpPr>
        <p:spPr>
          <a:xfrm>
            <a:off x="2610036" y="2605178"/>
            <a:ext cx="7790915"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What do Data Scientists do?</a:t>
            </a:r>
            <a:endParaRPr b="1" i="0" sz="4400" u="none" cap="none" strike="noStrike">
              <a:solidFill>
                <a:srgbClr val="1E4E79"/>
              </a:solidFill>
              <a:latin typeface="Raleway"/>
              <a:ea typeface="Raleway"/>
              <a:cs typeface="Raleway"/>
              <a:sym typeface="Raleway"/>
            </a:endParaRPr>
          </a:p>
        </p:txBody>
      </p:sp>
      <p:sp>
        <p:nvSpPr>
          <p:cNvPr id="647" name="Google Shape;647;p60"/>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grpSp>
        <p:nvGrpSpPr>
          <p:cNvPr id="653" name="Google Shape;653;p61"/>
          <p:cNvGrpSpPr/>
          <p:nvPr/>
        </p:nvGrpSpPr>
        <p:grpSpPr>
          <a:xfrm>
            <a:off x="557644" y="0"/>
            <a:ext cx="11634356" cy="1293962"/>
            <a:chOff x="557644" y="1"/>
            <a:chExt cx="11634356" cy="1293962"/>
          </a:xfrm>
        </p:grpSpPr>
        <p:sp>
          <p:nvSpPr>
            <p:cNvPr id="654" name="Google Shape;654;p61"/>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655" name="Google Shape;655;p61"/>
            <p:cNvGrpSpPr/>
            <p:nvPr/>
          </p:nvGrpSpPr>
          <p:grpSpPr>
            <a:xfrm>
              <a:off x="557644" y="1"/>
              <a:ext cx="11634356" cy="1293962"/>
              <a:chOff x="557644" y="1"/>
              <a:chExt cx="11634356" cy="1293962"/>
            </a:xfrm>
          </p:grpSpPr>
          <p:pic>
            <p:nvPicPr>
              <p:cNvPr id="656" name="Google Shape;656;p61"/>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657" name="Google Shape;657;p61"/>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658" name="Google Shape;658;p61"/>
          <p:cNvGrpSpPr/>
          <p:nvPr/>
        </p:nvGrpSpPr>
        <p:grpSpPr>
          <a:xfrm>
            <a:off x="0" y="5607439"/>
            <a:ext cx="64770" cy="1257300"/>
            <a:chOff x="1181105" y="4608196"/>
            <a:chExt cx="64770" cy="1257300"/>
          </a:xfrm>
        </p:grpSpPr>
        <p:sp>
          <p:nvSpPr>
            <p:cNvPr id="659" name="Google Shape;659;p61"/>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60" name="Google Shape;660;p61"/>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61" name="Google Shape;661;p61"/>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62" name="Google Shape;662;p61"/>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663" name="Google Shape;663;p61"/>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800"/>
              <a:buFont typeface="Arial"/>
              <a:buNone/>
            </a:pPr>
            <a:r>
              <a:rPr b="0" i="0" lang="en-IN" sz="2800" u="none" cap="none" strike="noStrike">
                <a:solidFill>
                  <a:schemeClr val="dk2"/>
                </a:solidFill>
                <a:latin typeface="Arial"/>
                <a:ea typeface="Arial"/>
                <a:cs typeface="Arial"/>
                <a:sym typeface="Arial"/>
              </a:rPr>
              <a:t>Let’s understand how food delivery apps use data science</a:t>
            </a:r>
            <a:endParaRPr b="0" i="0" sz="2800" u="none" cap="none" strike="noStrike">
              <a:solidFill>
                <a:schemeClr val="dk2"/>
              </a:solidFill>
              <a:latin typeface="Arial"/>
              <a:ea typeface="Arial"/>
              <a:cs typeface="Arial"/>
              <a:sym typeface="Arial"/>
            </a:endParaRPr>
          </a:p>
        </p:txBody>
      </p:sp>
      <p:pic>
        <p:nvPicPr>
          <p:cNvPr descr="Image result for swiggy" id="664" name="Google Shape;664;p61"/>
          <p:cNvPicPr preferRelativeResize="0"/>
          <p:nvPr/>
        </p:nvPicPr>
        <p:blipFill rotWithShape="1">
          <a:blip r:embed="rId4">
            <a:alphaModFix/>
          </a:blip>
          <a:srcRect b="0" l="0" r="0" t="0"/>
          <a:stretch/>
        </p:blipFill>
        <p:spPr>
          <a:xfrm>
            <a:off x="10270767" y="1781325"/>
            <a:ext cx="1921233" cy="1921233"/>
          </a:xfrm>
          <a:prstGeom prst="rect">
            <a:avLst/>
          </a:prstGeom>
          <a:noFill/>
          <a:ln>
            <a:noFill/>
          </a:ln>
        </p:spPr>
      </p:pic>
      <p:grpSp>
        <p:nvGrpSpPr>
          <p:cNvPr id="665" name="Google Shape;665;p61"/>
          <p:cNvGrpSpPr/>
          <p:nvPr/>
        </p:nvGrpSpPr>
        <p:grpSpPr>
          <a:xfrm>
            <a:off x="1596176" y="1405613"/>
            <a:ext cx="8403476" cy="5601368"/>
            <a:chOff x="720837" y="110"/>
            <a:chExt cx="8403476" cy="5601368"/>
          </a:xfrm>
        </p:grpSpPr>
        <p:sp>
          <p:nvSpPr>
            <p:cNvPr id="666" name="Google Shape;666;p61"/>
            <p:cNvSpPr/>
            <p:nvPr/>
          </p:nvSpPr>
          <p:spPr>
            <a:xfrm>
              <a:off x="720837" y="110"/>
              <a:ext cx="2523139" cy="1738442"/>
            </a:xfrm>
            <a:prstGeom prst="roundRect">
              <a:avLst>
                <a:gd fmla="val 16667" name="adj"/>
              </a:avLst>
            </a:prstGeom>
            <a:blipFill rotWithShape="1">
              <a:blip r:embed="rId5">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720837" y="1738553"/>
              <a:ext cx="2523139" cy="936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1"/>
            <p:cNvSpPr txBox="1"/>
            <p:nvPr/>
          </p:nvSpPr>
          <p:spPr>
            <a:xfrm>
              <a:off x="720837" y="1738553"/>
              <a:ext cx="2523139" cy="936084"/>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0" i="0" lang="en-IN" sz="2000" u="none" cap="none" strike="noStrike">
                  <a:solidFill>
                    <a:srgbClr val="000000"/>
                  </a:solidFill>
                  <a:latin typeface="Arial"/>
                  <a:ea typeface="Arial"/>
                  <a:cs typeface="Arial"/>
                  <a:sym typeface="Arial"/>
                </a:rPr>
                <a:t>To make prediction of demand</a:t>
              </a:r>
              <a:endParaRPr b="0" i="0" sz="2000" u="none" cap="none" strike="noStrike">
                <a:solidFill>
                  <a:srgbClr val="000000"/>
                </a:solidFill>
                <a:latin typeface="Arial"/>
                <a:ea typeface="Arial"/>
                <a:cs typeface="Arial"/>
                <a:sym typeface="Arial"/>
              </a:endParaRPr>
            </a:p>
          </p:txBody>
        </p:sp>
        <p:sp>
          <p:nvSpPr>
            <p:cNvPr id="669" name="Google Shape;669;p61"/>
            <p:cNvSpPr/>
            <p:nvPr/>
          </p:nvSpPr>
          <p:spPr>
            <a:xfrm>
              <a:off x="3496396" y="110"/>
              <a:ext cx="2523139" cy="1738442"/>
            </a:xfrm>
            <a:prstGeom prst="roundRect">
              <a:avLst>
                <a:gd fmla="val 16667" name="adj"/>
              </a:avLst>
            </a:prstGeom>
            <a:blipFill rotWithShape="1">
              <a:blip r:embed="rId6">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3496396" y="1738553"/>
              <a:ext cx="2523139" cy="936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txBox="1"/>
            <p:nvPr/>
          </p:nvSpPr>
          <p:spPr>
            <a:xfrm>
              <a:off x="3496396" y="1738553"/>
              <a:ext cx="2523139" cy="936084"/>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0" i="0" lang="en-IN" sz="2000" u="none" cap="none" strike="noStrike">
                  <a:solidFill>
                    <a:srgbClr val="000000"/>
                  </a:solidFill>
                  <a:latin typeface="Arial"/>
                  <a:ea typeface="Arial"/>
                  <a:cs typeface="Arial"/>
                  <a:sym typeface="Arial"/>
                </a:rPr>
                <a:t>Sort customer preferences</a:t>
              </a:r>
              <a:endParaRPr b="0" i="0" sz="2000" u="none" cap="none" strike="noStrike">
                <a:solidFill>
                  <a:srgbClr val="000000"/>
                </a:solidFill>
                <a:latin typeface="Arial"/>
                <a:ea typeface="Arial"/>
                <a:cs typeface="Arial"/>
                <a:sym typeface="Arial"/>
              </a:endParaRPr>
            </a:p>
          </p:txBody>
        </p:sp>
        <p:sp>
          <p:nvSpPr>
            <p:cNvPr id="672" name="Google Shape;672;p61"/>
            <p:cNvSpPr/>
            <p:nvPr/>
          </p:nvSpPr>
          <p:spPr>
            <a:xfrm>
              <a:off x="6232670" y="9984"/>
              <a:ext cx="2891643" cy="1738442"/>
            </a:xfrm>
            <a:prstGeom prst="roundRect">
              <a:avLst>
                <a:gd fmla="val 16667" name="adj"/>
              </a:avLst>
            </a:prstGeom>
            <a:blipFill rotWithShape="1">
              <a:blip r:embed="rId7">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a:off x="6456208" y="1738553"/>
              <a:ext cx="2523139" cy="936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txBox="1"/>
            <p:nvPr/>
          </p:nvSpPr>
          <p:spPr>
            <a:xfrm>
              <a:off x="6456208" y="1738553"/>
              <a:ext cx="2523139" cy="936084"/>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0" i="0" lang="en-IN" sz="2000" u="none" cap="none" strike="noStrike">
                  <a:solidFill>
                    <a:srgbClr val="000000"/>
                  </a:solidFill>
                  <a:latin typeface="Arial"/>
                  <a:ea typeface="Arial"/>
                  <a:cs typeface="Arial"/>
                  <a:sym typeface="Arial"/>
                </a:rPr>
                <a:t>To Improve delivery efficiency</a:t>
              </a:r>
              <a:endParaRPr b="0" i="0" sz="2000" u="none" cap="none" strike="noStrike">
                <a:solidFill>
                  <a:srgbClr val="000000"/>
                </a:solidFill>
                <a:latin typeface="Arial"/>
                <a:ea typeface="Arial"/>
                <a:cs typeface="Arial"/>
                <a:sym typeface="Arial"/>
              </a:endParaRPr>
            </a:p>
          </p:txBody>
        </p:sp>
        <p:sp>
          <p:nvSpPr>
            <p:cNvPr id="675" name="Google Shape;675;p61"/>
            <p:cNvSpPr/>
            <p:nvPr/>
          </p:nvSpPr>
          <p:spPr>
            <a:xfrm>
              <a:off x="3883748" y="2902144"/>
              <a:ext cx="2122288" cy="1738442"/>
            </a:xfrm>
            <a:prstGeom prst="roundRect">
              <a:avLst>
                <a:gd fmla="val 16667" name="adj"/>
              </a:avLst>
            </a:prstGeom>
            <a:blipFill rotWithShape="1">
              <a:blip r:embed="rId8">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a:off x="3053245" y="4665394"/>
              <a:ext cx="3777946" cy="9360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txBox="1"/>
            <p:nvPr/>
          </p:nvSpPr>
          <p:spPr>
            <a:xfrm>
              <a:off x="3053245" y="4665394"/>
              <a:ext cx="3777946" cy="936084"/>
            </a:xfrm>
            <a:prstGeom prst="rect">
              <a:avLst/>
            </a:prstGeom>
            <a:noFill/>
            <a:ln>
              <a:noFill/>
            </a:ln>
          </p:spPr>
          <p:txBody>
            <a:bodyPr anchorCtr="0" anchor="t" bIns="0" lIns="142225" spcFirstLastPara="1" rIns="142225" wrap="square" tIns="142225">
              <a:noAutofit/>
            </a:bodyPr>
            <a:lstStyle/>
            <a:p>
              <a:pPr indent="0" lvl="0" marL="0" marR="0" rtl="0" algn="ctr">
                <a:lnSpc>
                  <a:spcPct val="90000"/>
                </a:lnSpc>
                <a:spcBef>
                  <a:spcPts val="0"/>
                </a:spcBef>
                <a:spcAft>
                  <a:spcPts val="0"/>
                </a:spcAft>
                <a:buNone/>
              </a:pPr>
              <a:r>
                <a:rPr b="0" i="0" lang="en-IN" sz="2000" u="none" cap="none" strike="noStrike">
                  <a:solidFill>
                    <a:srgbClr val="000000"/>
                  </a:solidFill>
                  <a:latin typeface="Arial"/>
                  <a:ea typeface="Arial"/>
                  <a:cs typeface="Arial"/>
                  <a:sym typeface="Arial"/>
                </a:rPr>
                <a:t>To find suitable geographical locations for expansion</a:t>
              </a:r>
              <a:endParaRPr b="0" i="0" sz="2000" u="none" cap="none" strike="noStrike">
                <a:solidFill>
                  <a:srgbClr val="000000"/>
                </a:solidFill>
                <a:latin typeface="Arial"/>
                <a:ea typeface="Arial"/>
                <a:cs typeface="Arial"/>
                <a:sym typeface="Arial"/>
              </a:endParaRPr>
            </a:p>
          </p:txBody>
        </p:sp>
      </p:grpSp>
      <p:sp>
        <p:nvSpPr>
          <p:cNvPr descr="Demand free icon" id="678" name="Google Shape;678;p6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grpSp>
        <p:nvGrpSpPr>
          <p:cNvPr id="176" name="Google Shape;176;p35"/>
          <p:cNvGrpSpPr/>
          <p:nvPr/>
        </p:nvGrpSpPr>
        <p:grpSpPr>
          <a:xfrm>
            <a:off x="557644" y="184561"/>
            <a:ext cx="11634356" cy="1293962"/>
            <a:chOff x="557644" y="1"/>
            <a:chExt cx="11634356" cy="1293962"/>
          </a:xfrm>
        </p:grpSpPr>
        <p:grpSp>
          <p:nvGrpSpPr>
            <p:cNvPr id="177" name="Google Shape;177;p35"/>
            <p:cNvGrpSpPr/>
            <p:nvPr/>
          </p:nvGrpSpPr>
          <p:grpSpPr>
            <a:xfrm>
              <a:off x="3179913" y="281625"/>
              <a:ext cx="5325035" cy="853515"/>
              <a:chOff x="3205793" y="21796"/>
              <a:chExt cx="5325035" cy="853515"/>
            </a:xfrm>
          </p:grpSpPr>
          <p:sp>
            <p:nvSpPr>
              <p:cNvPr id="178" name="Google Shape;178;p35"/>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44546A"/>
                  </a:solidFill>
                  <a:latin typeface="Montserrat"/>
                  <a:ea typeface="Montserrat"/>
                  <a:cs typeface="Montserrat"/>
                  <a:sym typeface="Montserrat"/>
                </a:endParaRPr>
              </a:p>
            </p:txBody>
          </p:sp>
          <p:sp>
            <p:nvSpPr>
              <p:cNvPr id="179" name="Google Shape;179;p35"/>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grpSp>
        <p:grpSp>
          <p:nvGrpSpPr>
            <p:cNvPr id="180" name="Google Shape;180;p35"/>
            <p:cNvGrpSpPr/>
            <p:nvPr/>
          </p:nvGrpSpPr>
          <p:grpSpPr>
            <a:xfrm>
              <a:off x="557644" y="1"/>
              <a:ext cx="11634356" cy="1293962"/>
              <a:chOff x="557644" y="1"/>
              <a:chExt cx="11634356" cy="1293962"/>
            </a:xfrm>
          </p:grpSpPr>
          <p:pic>
            <p:nvPicPr>
              <p:cNvPr id="181" name="Google Shape;181;p35"/>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82" name="Google Shape;182;p35"/>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rgbClr val="FFFFFF"/>
                  </a:solidFill>
                  <a:latin typeface="Calibri"/>
                  <a:ea typeface="Calibri"/>
                  <a:cs typeface="Calibri"/>
                  <a:sym typeface="Calibri"/>
                </a:endParaRPr>
              </a:p>
            </p:txBody>
          </p:sp>
        </p:grpSp>
      </p:grpSp>
      <p:grpSp>
        <p:nvGrpSpPr>
          <p:cNvPr id="183" name="Google Shape;183;p35"/>
          <p:cNvGrpSpPr/>
          <p:nvPr/>
        </p:nvGrpSpPr>
        <p:grpSpPr>
          <a:xfrm>
            <a:off x="1189604" y="3400076"/>
            <a:ext cx="9773214" cy="1772661"/>
            <a:chOff x="342315" y="13850"/>
            <a:chExt cx="9773214" cy="1772661"/>
          </a:xfrm>
        </p:grpSpPr>
        <p:sp>
          <p:nvSpPr>
            <p:cNvPr id="184" name="Google Shape;184;p35"/>
            <p:cNvSpPr/>
            <p:nvPr/>
          </p:nvSpPr>
          <p:spPr>
            <a:xfrm>
              <a:off x="342315" y="71156"/>
              <a:ext cx="1800372" cy="1715355"/>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5"/>
            <p:cNvSpPr txBox="1"/>
            <p:nvPr/>
          </p:nvSpPr>
          <p:spPr>
            <a:xfrm>
              <a:off x="605973" y="322364"/>
              <a:ext cx="1273056" cy="121293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Laying down the foundation Data Science</a:t>
              </a:r>
              <a:endParaRPr b="0" i="0" sz="1600" u="none" cap="none" strike="noStrike">
                <a:solidFill>
                  <a:schemeClr val="dk1"/>
                </a:solidFill>
                <a:latin typeface="Calibri"/>
                <a:ea typeface="Calibri"/>
                <a:cs typeface="Calibri"/>
                <a:sym typeface="Calibri"/>
              </a:endParaRPr>
            </a:p>
          </p:txBody>
        </p:sp>
        <p:sp>
          <p:nvSpPr>
            <p:cNvPr id="186" name="Google Shape;186;p35"/>
            <p:cNvSpPr/>
            <p:nvPr/>
          </p:nvSpPr>
          <p:spPr>
            <a:xfrm>
              <a:off x="2360744" y="97303"/>
              <a:ext cx="1800372" cy="1633575"/>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5"/>
            <p:cNvSpPr txBox="1"/>
            <p:nvPr/>
          </p:nvSpPr>
          <p:spPr>
            <a:xfrm>
              <a:off x="2624402" y="336535"/>
              <a:ext cx="1273056" cy="115511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Data Analysis using Python programming</a:t>
              </a:r>
              <a:endParaRPr b="0" i="0" sz="1600" u="none" cap="none" strike="noStrike">
                <a:solidFill>
                  <a:schemeClr val="dk1"/>
                </a:solidFill>
                <a:latin typeface="Calibri"/>
                <a:ea typeface="Calibri"/>
                <a:cs typeface="Calibri"/>
                <a:sym typeface="Calibri"/>
              </a:endParaRPr>
            </a:p>
          </p:txBody>
        </p:sp>
        <p:sp>
          <p:nvSpPr>
            <p:cNvPr id="188" name="Google Shape;188;p35"/>
            <p:cNvSpPr/>
            <p:nvPr/>
          </p:nvSpPr>
          <p:spPr>
            <a:xfrm>
              <a:off x="4337247" y="13850"/>
              <a:ext cx="1800372" cy="1711645"/>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5"/>
            <p:cNvSpPr txBox="1"/>
            <p:nvPr/>
          </p:nvSpPr>
          <p:spPr>
            <a:xfrm>
              <a:off x="4600905" y="264515"/>
              <a:ext cx="1273056" cy="121031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Laying down the foundation of ML</a:t>
              </a:r>
              <a:endParaRPr b="0" i="0" sz="1600" u="none" cap="none" strike="noStrike">
                <a:solidFill>
                  <a:schemeClr val="dk1"/>
                </a:solidFill>
                <a:latin typeface="Calibri"/>
                <a:ea typeface="Calibri"/>
                <a:cs typeface="Calibri"/>
                <a:sym typeface="Calibri"/>
              </a:endParaRPr>
            </a:p>
          </p:txBody>
        </p:sp>
        <p:sp>
          <p:nvSpPr>
            <p:cNvPr id="190" name="Google Shape;190;p35"/>
            <p:cNvSpPr/>
            <p:nvPr/>
          </p:nvSpPr>
          <p:spPr>
            <a:xfrm>
              <a:off x="6328817" y="13851"/>
              <a:ext cx="1800372" cy="1715362"/>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5"/>
            <p:cNvSpPr txBox="1"/>
            <p:nvPr/>
          </p:nvSpPr>
          <p:spPr>
            <a:xfrm>
              <a:off x="6592475" y="265060"/>
              <a:ext cx="1273056" cy="121294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Building the first regression and classification model</a:t>
              </a:r>
              <a:endParaRPr b="0" i="0" sz="1600" u="none" cap="none" strike="noStrike">
                <a:solidFill>
                  <a:schemeClr val="dk1"/>
                </a:solidFill>
                <a:latin typeface="Calibri"/>
                <a:ea typeface="Calibri"/>
                <a:cs typeface="Calibri"/>
                <a:sym typeface="Calibri"/>
              </a:endParaRPr>
            </a:p>
          </p:txBody>
        </p:sp>
        <p:sp>
          <p:nvSpPr>
            <p:cNvPr id="192" name="Google Shape;192;p35"/>
            <p:cNvSpPr/>
            <p:nvPr/>
          </p:nvSpPr>
          <p:spPr>
            <a:xfrm>
              <a:off x="8315157" y="13851"/>
              <a:ext cx="1800372" cy="1715362"/>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5"/>
            <p:cNvSpPr txBox="1"/>
            <p:nvPr/>
          </p:nvSpPr>
          <p:spPr>
            <a:xfrm>
              <a:off x="8578815" y="265060"/>
              <a:ext cx="1273056" cy="121294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Question based approach to prediction</a:t>
              </a:r>
              <a:endParaRPr b="0" i="0" sz="1600" u="none" cap="none" strike="noStrike">
                <a:solidFill>
                  <a:schemeClr val="dk1"/>
                </a:solidFill>
                <a:latin typeface="Calibri"/>
                <a:ea typeface="Calibri"/>
                <a:cs typeface="Calibri"/>
                <a:sym typeface="Calibri"/>
              </a:endParaRPr>
            </a:p>
          </p:txBody>
        </p:sp>
      </p:grpSp>
      <p:sp>
        <p:nvSpPr>
          <p:cNvPr id="194" name="Google Shape;194;p35"/>
          <p:cNvSpPr txBox="1"/>
          <p:nvPr/>
        </p:nvSpPr>
        <p:spPr>
          <a:xfrm>
            <a:off x="464020" y="887107"/>
            <a:ext cx="876310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B050"/>
                </a:solidFill>
                <a:latin typeface="Calibri"/>
                <a:ea typeface="Calibri"/>
                <a:cs typeface="Calibri"/>
                <a:sym typeface="Calibri"/>
              </a:rPr>
              <a:t>Takeaways from this Track</a:t>
            </a:r>
            <a:endParaRPr b="1" i="0" sz="2800" u="none" cap="none" strike="noStrike">
              <a:solidFill>
                <a:srgbClr val="00B050"/>
              </a:solidFill>
              <a:latin typeface="Calibri"/>
              <a:ea typeface="Calibri"/>
              <a:cs typeface="Calibri"/>
              <a:sym typeface="Calibri"/>
            </a:endParaRPr>
          </a:p>
        </p:txBody>
      </p:sp>
      <p:sp>
        <p:nvSpPr>
          <p:cNvPr id="195" name="Google Shape;195;p35"/>
          <p:cNvSpPr txBox="1"/>
          <p:nvPr/>
        </p:nvSpPr>
        <p:spPr>
          <a:xfrm>
            <a:off x="1006885" y="2726964"/>
            <a:ext cx="1925487"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Introduction to Data Science</a:t>
            </a:r>
            <a:endParaRPr b="1" i="0" sz="1800" u="none" cap="none" strike="noStrike">
              <a:solidFill>
                <a:srgbClr val="0070C0"/>
              </a:solidFill>
              <a:latin typeface="Calibri"/>
              <a:ea typeface="Calibri"/>
              <a:cs typeface="Calibri"/>
              <a:sym typeface="Calibri"/>
            </a:endParaRPr>
          </a:p>
        </p:txBody>
      </p:sp>
      <p:sp>
        <p:nvSpPr>
          <p:cNvPr id="196" name="Google Shape;196;p35"/>
          <p:cNvSpPr txBox="1"/>
          <p:nvPr/>
        </p:nvSpPr>
        <p:spPr>
          <a:xfrm>
            <a:off x="4957113" y="2738859"/>
            <a:ext cx="2064013"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 Introduction to Machine Learning</a:t>
            </a:r>
            <a:endParaRPr b="1" i="0" sz="1800" u="none" cap="none" strike="noStrike">
              <a:solidFill>
                <a:srgbClr val="0070C0"/>
              </a:solidFill>
              <a:latin typeface="Calibri"/>
              <a:ea typeface="Calibri"/>
              <a:cs typeface="Calibri"/>
              <a:sym typeface="Calibri"/>
            </a:endParaRPr>
          </a:p>
        </p:txBody>
      </p:sp>
      <p:sp>
        <p:nvSpPr>
          <p:cNvPr id="197" name="Google Shape;197;p35"/>
          <p:cNvSpPr txBox="1"/>
          <p:nvPr/>
        </p:nvSpPr>
        <p:spPr>
          <a:xfrm>
            <a:off x="3124420" y="2738859"/>
            <a:ext cx="204011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Step into the world of Data Science</a:t>
            </a:r>
            <a:endParaRPr b="1" i="0" sz="1800" u="none" cap="none" strike="noStrike">
              <a:solidFill>
                <a:srgbClr val="0070C0"/>
              </a:solidFill>
              <a:latin typeface="Calibri"/>
              <a:ea typeface="Calibri"/>
              <a:cs typeface="Calibri"/>
              <a:sym typeface="Calibri"/>
            </a:endParaRPr>
          </a:p>
        </p:txBody>
      </p:sp>
      <p:sp>
        <p:nvSpPr>
          <p:cNvPr id="198" name="Google Shape;198;p35"/>
          <p:cNvSpPr txBox="1"/>
          <p:nvPr/>
        </p:nvSpPr>
        <p:spPr>
          <a:xfrm>
            <a:off x="7006869" y="2735747"/>
            <a:ext cx="207709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Linear and Logistic Regression</a:t>
            </a:r>
            <a:endParaRPr b="1" i="0" sz="1800" u="none" cap="none" strike="noStrike">
              <a:solidFill>
                <a:srgbClr val="0070C0"/>
              </a:solidFill>
              <a:latin typeface="Calibri"/>
              <a:ea typeface="Calibri"/>
              <a:cs typeface="Calibri"/>
              <a:sym typeface="Calibri"/>
            </a:endParaRPr>
          </a:p>
        </p:txBody>
      </p:sp>
      <p:sp>
        <p:nvSpPr>
          <p:cNvPr id="199" name="Google Shape;199;p35"/>
          <p:cNvSpPr txBox="1"/>
          <p:nvPr/>
        </p:nvSpPr>
        <p:spPr>
          <a:xfrm>
            <a:off x="8853819" y="2743005"/>
            <a:ext cx="2788908"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Decision tree &amp; Random Forest</a:t>
            </a:r>
            <a:endParaRPr b="1" i="0" sz="1800" u="none" cap="none" strike="noStrike">
              <a:solidFill>
                <a:srgbClr val="0070C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grpSp>
        <p:nvGrpSpPr>
          <p:cNvPr id="684" name="Google Shape;684;p62"/>
          <p:cNvGrpSpPr/>
          <p:nvPr/>
        </p:nvGrpSpPr>
        <p:grpSpPr>
          <a:xfrm>
            <a:off x="557644" y="0"/>
            <a:ext cx="11634356" cy="1293962"/>
            <a:chOff x="557644" y="1"/>
            <a:chExt cx="11634356" cy="1293962"/>
          </a:xfrm>
        </p:grpSpPr>
        <p:sp>
          <p:nvSpPr>
            <p:cNvPr id="685" name="Google Shape;685;p62"/>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686" name="Google Shape;686;p62"/>
            <p:cNvGrpSpPr/>
            <p:nvPr/>
          </p:nvGrpSpPr>
          <p:grpSpPr>
            <a:xfrm>
              <a:off x="557644" y="1"/>
              <a:ext cx="11634356" cy="1293962"/>
              <a:chOff x="557644" y="1"/>
              <a:chExt cx="11634356" cy="1293962"/>
            </a:xfrm>
          </p:grpSpPr>
          <p:pic>
            <p:nvPicPr>
              <p:cNvPr id="687" name="Google Shape;687;p62"/>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688" name="Google Shape;688;p62"/>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689" name="Google Shape;689;p62"/>
          <p:cNvGrpSpPr/>
          <p:nvPr/>
        </p:nvGrpSpPr>
        <p:grpSpPr>
          <a:xfrm>
            <a:off x="0" y="5607439"/>
            <a:ext cx="64770" cy="1257300"/>
            <a:chOff x="1181105" y="4608196"/>
            <a:chExt cx="64770" cy="1257300"/>
          </a:xfrm>
        </p:grpSpPr>
        <p:sp>
          <p:nvSpPr>
            <p:cNvPr id="690" name="Google Shape;690;p62"/>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91" name="Google Shape;691;p62"/>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92" name="Google Shape;692;p62"/>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693" name="Google Shape;693;p62"/>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694" name="Google Shape;694;p62"/>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0" i="0" lang="en-IN" sz="3200" u="none" cap="none" strike="noStrike">
                <a:solidFill>
                  <a:schemeClr val="dk2"/>
                </a:solidFill>
                <a:latin typeface="Arial"/>
                <a:ea typeface="Arial"/>
                <a:cs typeface="Arial"/>
                <a:sym typeface="Arial"/>
              </a:rPr>
              <a:t>How was Swiggy POP was born?</a:t>
            </a:r>
            <a:endParaRPr b="0" i="0" sz="3200" u="none" cap="none" strike="noStrike">
              <a:solidFill>
                <a:schemeClr val="dk2"/>
              </a:solidFill>
              <a:latin typeface="Arial"/>
              <a:ea typeface="Arial"/>
              <a:cs typeface="Arial"/>
              <a:sym typeface="Arial"/>
            </a:endParaRPr>
          </a:p>
        </p:txBody>
      </p:sp>
      <p:sp>
        <p:nvSpPr>
          <p:cNvPr id="695" name="Google Shape;695;p62"/>
          <p:cNvSpPr/>
          <p:nvPr/>
        </p:nvSpPr>
        <p:spPr>
          <a:xfrm>
            <a:off x="557644" y="1323091"/>
            <a:ext cx="11206726"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800" u="none" cap="none" strike="noStrike">
                <a:solidFill>
                  <a:srgbClr val="000000"/>
                </a:solidFill>
                <a:latin typeface="Arial"/>
                <a:ea typeface="Arial"/>
                <a:cs typeface="Arial"/>
                <a:sym typeface="Arial"/>
              </a:rPr>
              <a:t>Problem Statement:</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Customers who were ordering food for one person had to go through the pain of choosing from meal options that were usually priced for two.</a:t>
            </a:r>
            <a:endParaRPr/>
          </a:p>
          <a:p>
            <a:pPr indent="0" lvl="0" marL="0" marR="0" rtl="0" algn="l">
              <a:lnSpc>
                <a:spcPct val="100000"/>
              </a:lnSpc>
              <a:spcBef>
                <a:spcPts val="0"/>
              </a:spcBef>
              <a:spcAft>
                <a:spcPts val="0"/>
              </a:spcAft>
              <a:buNone/>
            </a:pPr>
            <a:r>
              <a:rPr b="0" i="0" lang="en-IN" sz="1800" u="none" cap="none" strike="noStrike">
                <a:solidFill>
                  <a:srgbClr val="000000"/>
                </a:solidFill>
                <a:latin typeface="Arial"/>
                <a:ea typeface="Arial"/>
                <a:cs typeface="Arial"/>
                <a:sym typeface="Arial"/>
              </a:rPr>
              <a:t>Delivery fee was high - they didn’t seem to like paying 35 bucks of delivery fee for 100 rupee meal</a:t>
            </a:r>
            <a:endParaRPr b="0" i="0" sz="1800" u="none" cap="none" strike="noStrike">
              <a:solidFill>
                <a:srgbClr val="000000"/>
              </a:solidFill>
              <a:latin typeface="Arial"/>
              <a:ea typeface="Arial"/>
              <a:cs typeface="Arial"/>
              <a:sym typeface="Arial"/>
            </a:endParaRPr>
          </a:p>
        </p:txBody>
      </p:sp>
      <p:pic>
        <p:nvPicPr>
          <p:cNvPr descr="https://cdn-images-1.medium.com/max/800/1*2R28H_lvcrXkdl1_JvwDBw.png" id="696" name="Google Shape;696;p62"/>
          <p:cNvPicPr preferRelativeResize="0"/>
          <p:nvPr/>
        </p:nvPicPr>
        <p:blipFill rotWithShape="1">
          <a:blip r:embed="rId4">
            <a:alphaModFix/>
          </a:blip>
          <a:srcRect b="0" l="0" r="0" t="0"/>
          <a:stretch/>
        </p:blipFill>
        <p:spPr>
          <a:xfrm>
            <a:off x="3357796" y="2778277"/>
            <a:ext cx="4856813" cy="40797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grpSp>
        <p:nvGrpSpPr>
          <p:cNvPr id="702" name="Google Shape;702;p63"/>
          <p:cNvGrpSpPr/>
          <p:nvPr/>
        </p:nvGrpSpPr>
        <p:grpSpPr>
          <a:xfrm>
            <a:off x="557644" y="0"/>
            <a:ext cx="11634356" cy="1293962"/>
            <a:chOff x="557644" y="1"/>
            <a:chExt cx="11634356" cy="1293962"/>
          </a:xfrm>
        </p:grpSpPr>
        <p:sp>
          <p:nvSpPr>
            <p:cNvPr id="703" name="Google Shape;703;p63"/>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704" name="Google Shape;704;p63"/>
            <p:cNvGrpSpPr/>
            <p:nvPr/>
          </p:nvGrpSpPr>
          <p:grpSpPr>
            <a:xfrm>
              <a:off x="557644" y="1"/>
              <a:ext cx="11634356" cy="1293962"/>
              <a:chOff x="557644" y="1"/>
              <a:chExt cx="11634356" cy="1293962"/>
            </a:xfrm>
          </p:grpSpPr>
          <p:pic>
            <p:nvPicPr>
              <p:cNvPr id="705" name="Google Shape;705;p63"/>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706" name="Google Shape;706;p63"/>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707" name="Google Shape;707;p63"/>
          <p:cNvGrpSpPr/>
          <p:nvPr/>
        </p:nvGrpSpPr>
        <p:grpSpPr>
          <a:xfrm>
            <a:off x="0" y="5607439"/>
            <a:ext cx="64770" cy="1257300"/>
            <a:chOff x="1181105" y="4608196"/>
            <a:chExt cx="64770" cy="1257300"/>
          </a:xfrm>
        </p:grpSpPr>
        <p:sp>
          <p:nvSpPr>
            <p:cNvPr id="708" name="Google Shape;708;p63"/>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09" name="Google Shape;709;p63"/>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10" name="Google Shape;710;p63"/>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11" name="Google Shape;711;p63"/>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712" name="Google Shape;712;p63"/>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How was One person meal made affordable?</a:t>
            </a:r>
            <a:endParaRPr b="1" i="0" sz="3200" u="none" cap="none" strike="noStrike">
              <a:solidFill>
                <a:srgbClr val="1E4E79"/>
              </a:solidFill>
              <a:latin typeface="Arial"/>
              <a:ea typeface="Arial"/>
              <a:cs typeface="Arial"/>
              <a:sym typeface="Arial"/>
            </a:endParaRPr>
          </a:p>
        </p:txBody>
      </p:sp>
      <p:sp>
        <p:nvSpPr>
          <p:cNvPr id="713" name="Google Shape;713;p63"/>
          <p:cNvSpPr/>
          <p:nvPr/>
        </p:nvSpPr>
        <p:spPr>
          <a:xfrm>
            <a:off x="557644" y="1323091"/>
            <a:ext cx="11206726" cy="40934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000000"/>
                </a:solidFill>
                <a:latin typeface="Arial"/>
                <a:ea typeface="Arial"/>
                <a:cs typeface="Arial"/>
                <a:sym typeface="Arial"/>
              </a:rPr>
              <a:t>Data acquisition:</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Aim was to find whether there was a market for single serve meals through data by searching for:</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item count in a typical Swiggy cart</a:t>
            </a:r>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 of orders which fit into meal-for-one definition</a:t>
            </a:r>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 of orders which fit into meal-for-one definition AND were made from a restaurant offering free delivery</a:t>
            </a:r>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 of order flows which fit into meal-for-one definition BUT had a delivery charge applicable AND were abandoned at the cart</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And there was enough data suggesting to solve this single serving meal problem that none of the other competitors had solved</a:t>
            </a:r>
            <a:endParaRPr b="0" i="0" sz="2000" u="none" cap="none" strike="noStrike">
              <a:solidFill>
                <a:srgbClr val="000000"/>
              </a:solidFill>
              <a:latin typeface="Arial"/>
              <a:ea typeface="Arial"/>
              <a:cs typeface="Arial"/>
              <a:sym typeface="Arial"/>
            </a:endParaRPr>
          </a:p>
        </p:txBody>
      </p:sp>
      <p:sp>
        <p:nvSpPr>
          <p:cNvPr id="714" name="Google Shape;714;p63"/>
          <p:cNvSpPr/>
          <p:nvPr/>
        </p:nvSpPr>
        <p:spPr>
          <a:xfrm>
            <a:off x="357590" y="5931289"/>
            <a:ext cx="1196633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grpSp>
        <p:nvGrpSpPr>
          <p:cNvPr id="720" name="Google Shape;720;p64"/>
          <p:cNvGrpSpPr/>
          <p:nvPr/>
        </p:nvGrpSpPr>
        <p:grpSpPr>
          <a:xfrm>
            <a:off x="557644" y="0"/>
            <a:ext cx="11634356" cy="1293962"/>
            <a:chOff x="557644" y="1"/>
            <a:chExt cx="11634356" cy="1293962"/>
          </a:xfrm>
        </p:grpSpPr>
        <p:sp>
          <p:nvSpPr>
            <p:cNvPr id="721" name="Google Shape;721;p64"/>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722" name="Google Shape;722;p64"/>
            <p:cNvGrpSpPr/>
            <p:nvPr/>
          </p:nvGrpSpPr>
          <p:grpSpPr>
            <a:xfrm>
              <a:off x="557644" y="1"/>
              <a:ext cx="11634356" cy="1293962"/>
              <a:chOff x="557644" y="1"/>
              <a:chExt cx="11634356" cy="1293962"/>
            </a:xfrm>
          </p:grpSpPr>
          <p:pic>
            <p:nvPicPr>
              <p:cNvPr id="723" name="Google Shape;723;p64"/>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724" name="Google Shape;724;p64"/>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725" name="Google Shape;725;p64"/>
          <p:cNvGrpSpPr/>
          <p:nvPr/>
        </p:nvGrpSpPr>
        <p:grpSpPr>
          <a:xfrm>
            <a:off x="0" y="5607439"/>
            <a:ext cx="64770" cy="1257300"/>
            <a:chOff x="1181105" y="4608196"/>
            <a:chExt cx="64770" cy="1257300"/>
          </a:xfrm>
        </p:grpSpPr>
        <p:sp>
          <p:nvSpPr>
            <p:cNvPr id="726" name="Google Shape;726;p64"/>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27" name="Google Shape;727;p64"/>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28" name="Google Shape;728;p64"/>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29" name="Google Shape;729;p64"/>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730" name="Google Shape;730;p64"/>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Solution to single serve meals</a:t>
            </a:r>
            <a:endParaRPr b="1" i="0" sz="3200" u="none" cap="none" strike="noStrike">
              <a:solidFill>
                <a:srgbClr val="1E4E79"/>
              </a:solidFill>
              <a:latin typeface="Arial"/>
              <a:ea typeface="Arial"/>
              <a:cs typeface="Arial"/>
              <a:sym typeface="Arial"/>
            </a:endParaRPr>
          </a:p>
        </p:txBody>
      </p:sp>
      <p:grpSp>
        <p:nvGrpSpPr>
          <p:cNvPr id="731" name="Google Shape;731;p64"/>
          <p:cNvGrpSpPr/>
          <p:nvPr/>
        </p:nvGrpSpPr>
        <p:grpSpPr>
          <a:xfrm>
            <a:off x="2098607" y="1208118"/>
            <a:ext cx="8124799" cy="5649881"/>
            <a:chOff x="1600" y="13449"/>
            <a:chExt cx="8124799" cy="5649881"/>
          </a:xfrm>
        </p:grpSpPr>
        <p:sp>
          <p:nvSpPr>
            <p:cNvPr id="732" name="Google Shape;732;p64"/>
            <p:cNvSpPr/>
            <p:nvPr/>
          </p:nvSpPr>
          <p:spPr>
            <a:xfrm>
              <a:off x="1600" y="13449"/>
              <a:ext cx="2538933" cy="1749324"/>
            </a:xfrm>
            <a:prstGeom prst="roundRect">
              <a:avLst>
                <a:gd fmla="val 16667" name="adj"/>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a:off x="1600" y="1762774"/>
              <a:ext cx="2538933" cy="941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txBox="1"/>
            <p:nvPr/>
          </p:nvSpPr>
          <p:spPr>
            <a:xfrm>
              <a:off x="1600" y="1762774"/>
              <a:ext cx="2538933" cy="941944"/>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Make delivery free</a:t>
              </a:r>
              <a:endParaRPr b="0" i="0" sz="1800" u="none" cap="none" strike="noStrike">
                <a:solidFill>
                  <a:srgbClr val="000000"/>
                </a:solidFill>
                <a:latin typeface="Arial"/>
                <a:ea typeface="Arial"/>
                <a:cs typeface="Arial"/>
                <a:sym typeface="Arial"/>
              </a:endParaRPr>
            </a:p>
          </p:txBody>
        </p:sp>
        <p:sp>
          <p:nvSpPr>
            <p:cNvPr id="735" name="Google Shape;735;p64"/>
            <p:cNvSpPr/>
            <p:nvPr/>
          </p:nvSpPr>
          <p:spPr>
            <a:xfrm>
              <a:off x="2794533" y="13449"/>
              <a:ext cx="2538933" cy="1749324"/>
            </a:xfrm>
            <a:prstGeom prst="roundRect">
              <a:avLst>
                <a:gd fmla="val 16667" name="adj"/>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2794533" y="1762774"/>
              <a:ext cx="2538933" cy="941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txBox="1"/>
            <p:nvPr/>
          </p:nvSpPr>
          <p:spPr>
            <a:xfrm>
              <a:off x="2794533" y="1762774"/>
              <a:ext cx="2538933" cy="941944"/>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Make manual polygons in city such that distance between two farthest points is &lt;3 kms</a:t>
              </a:r>
              <a:endParaRPr b="0" i="0" sz="1800" u="none" cap="none" strike="noStrike">
                <a:solidFill>
                  <a:srgbClr val="000000"/>
                </a:solidFill>
                <a:latin typeface="Arial"/>
                <a:ea typeface="Arial"/>
                <a:cs typeface="Arial"/>
                <a:sym typeface="Arial"/>
              </a:endParaRPr>
            </a:p>
          </p:txBody>
        </p:sp>
        <p:sp>
          <p:nvSpPr>
            <p:cNvPr id="738" name="Google Shape;738;p64"/>
            <p:cNvSpPr/>
            <p:nvPr/>
          </p:nvSpPr>
          <p:spPr>
            <a:xfrm>
              <a:off x="5846069" y="13449"/>
              <a:ext cx="2021727" cy="1749324"/>
            </a:xfrm>
            <a:prstGeom prst="roundRect">
              <a:avLst>
                <a:gd fmla="val 16667" name="adj"/>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5587466" y="1762774"/>
              <a:ext cx="2538933" cy="941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txBox="1"/>
            <p:nvPr/>
          </p:nvSpPr>
          <p:spPr>
            <a:xfrm>
              <a:off x="5587466" y="1762774"/>
              <a:ext cx="2538933" cy="941944"/>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Make predictable orders so as to reduce restaurant prep time</a:t>
              </a:r>
              <a:endParaRPr b="0" i="0" sz="1800" u="none" cap="none" strike="noStrike">
                <a:solidFill>
                  <a:srgbClr val="000000"/>
                </a:solidFill>
                <a:latin typeface="Arial"/>
                <a:ea typeface="Arial"/>
                <a:cs typeface="Arial"/>
                <a:sym typeface="Arial"/>
              </a:endParaRPr>
            </a:p>
          </p:txBody>
        </p:sp>
        <p:sp>
          <p:nvSpPr>
            <p:cNvPr id="741" name="Google Shape;741;p64"/>
            <p:cNvSpPr/>
            <p:nvPr/>
          </p:nvSpPr>
          <p:spPr>
            <a:xfrm>
              <a:off x="1259847" y="3301724"/>
              <a:ext cx="1998318" cy="1749324"/>
            </a:xfrm>
            <a:prstGeom prst="roundRect">
              <a:avLst>
                <a:gd fmla="val 16667" name="adj"/>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a:off x="1005128" y="4721386"/>
              <a:ext cx="2538933" cy="941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4"/>
            <p:cNvSpPr txBox="1"/>
            <p:nvPr/>
          </p:nvSpPr>
          <p:spPr>
            <a:xfrm>
              <a:off x="1005128" y="4721386"/>
              <a:ext cx="2538933" cy="941944"/>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630"/>
                </a:spcBef>
                <a:spcAft>
                  <a:spcPts val="0"/>
                </a:spcAft>
                <a:buNone/>
              </a:pPr>
              <a:r>
                <a:rPr b="0" i="0" lang="en-IN" sz="1800" u="none" cap="none" strike="noStrike">
                  <a:solidFill>
                    <a:srgbClr val="000000"/>
                  </a:solidFill>
                  <a:latin typeface="Arial"/>
                  <a:ea typeface="Arial"/>
                  <a:cs typeface="Arial"/>
                  <a:sym typeface="Arial"/>
                </a:rPr>
                <a:t>Pre defined time slots</a:t>
              </a:r>
              <a:endParaRPr b="0" i="0" sz="1800" u="none" cap="none" strike="noStrike">
                <a:solidFill>
                  <a:srgbClr val="000000"/>
                </a:solidFill>
                <a:latin typeface="Arial"/>
                <a:ea typeface="Arial"/>
                <a:cs typeface="Arial"/>
                <a:sym typeface="Arial"/>
              </a:endParaRPr>
            </a:p>
          </p:txBody>
        </p:sp>
        <p:sp>
          <p:nvSpPr>
            <p:cNvPr id="744" name="Google Shape;744;p64"/>
            <p:cNvSpPr/>
            <p:nvPr/>
          </p:nvSpPr>
          <p:spPr>
            <a:xfrm>
              <a:off x="3782472" y="3301724"/>
              <a:ext cx="3355987" cy="1749324"/>
            </a:xfrm>
            <a:prstGeom prst="roundRect">
              <a:avLst>
                <a:gd fmla="val 16667" name="adj"/>
              </a:avLst>
            </a:prstGeom>
            <a:blipFill rotWithShape="1">
              <a:blip r:embed="rId8">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a:off x="4295350" y="4481116"/>
              <a:ext cx="2538933" cy="941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txBox="1"/>
            <p:nvPr/>
          </p:nvSpPr>
          <p:spPr>
            <a:xfrm>
              <a:off x="4295350" y="4481116"/>
              <a:ext cx="2538933" cy="941944"/>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630"/>
                </a:spcBef>
                <a:spcAft>
                  <a:spcPts val="0"/>
                </a:spcAft>
                <a:buNone/>
              </a:pPr>
              <a:r>
                <a:rPr b="0" i="0" lang="en-IN" sz="1800" u="none" cap="none" strike="noStrike">
                  <a:solidFill>
                    <a:srgbClr val="000000"/>
                  </a:solidFill>
                  <a:latin typeface="Arial"/>
                  <a:ea typeface="Arial"/>
                  <a:cs typeface="Arial"/>
                  <a:sym typeface="Arial"/>
                </a:rPr>
                <a:t>Enables Lesser delivery time and batch delivery</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grpSp>
        <p:nvGrpSpPr>
          <p:cNvPr id="752" name="Google Shape;752;p65"/>
          <p:cNvGrpSpPr/>
          <p:nvPr/>
        </p:nvGrpSpPr>
        <p:grpSpPr>
          <a:xfrm>
            <a:off x="557644" y="-27296"/>
            <a:ext cx="11634356" cy="1293962"/>
            <a:chOff x="557644" y="1"/>
            <a:chExt cx="11634356" cy="1293962"/>
          </a:xfrm>
        </p:grpSpPr>
        <p:sp>
          <p:nvSpPr>
            <p:cNvPr id="753" name="Google Shape;753;p65"/>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754" name="Google Shape;754;p65"/>
            <p:cNvGrpSpPr/>
            <p:nvPr/>
          </p:nvGrpSpPr>
          <p:grpSpPr>
            <a:xfrm>
              <a:off x="557644" y="1"/>
              <a:ext cx="11634356" cy="1293962"/>
              <a:chOff x="557644" y="1"/>
              <a:chExt cx="11634356" cy="1293962"/>
            </a:xfrm>
          </p:grpSpPr>
          <p:pic>
            <p:nvPicPr>
              <p:cNvPr id="755" name="Google Shape;755;p65"/>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756" name="Google Shape;756;p65"/>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757" name="Google Shape;757;p65"/>
          <p:cNvGrpSpPr/>
          <p:nvPr/>
        </p:nvGrpSpPr>
        <p:grpSpPr>
          <a:xfrm>
            <a:off x="0" y="5607439"/>
            <a:ext cx="64770" cy="1257300"/>
            <a:chOff x="1181105" y="4608196"/>
            <a:chExt cx="64770" cy="1257300"/>
          </a:xfrm>
        </p:grpSpPr>
        <p:sp>
          <p:nvSpPr>
            <p:cNvPr id="758" name="Google Shape;758;p65"/>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59" name="Google Shape;759;p65"/>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60" name="Google Shape;760;p65"/>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61" name="Google Shape;761;p65"/>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762" name="Google Shape;762;p65"/>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1" i="0" lang="en-IN" sz="3200" u="none" cap="none" strike="noStrike">
                <a:solidFill>
                  <a:srgbClr val="1E4E79"/>
                </a:solidFill>
                <a:latin typeface="Arial"/>
                <a:ea typeface="Arial"/>
                <a:cs typeface="Arial"/>
                <a:sym typeface="Arial"/>
              </a:rPr>
              <a:t>Deployment of Swiggy POP</a:t>
            </a:r>
            <a:endParaRPr b="1" i="0" sz="3200" u="none" cap="none" strike="noStrike">
              <a:solidFill>
                <a:srgbClr val="1E4E79"/>
              </a:solidFill>
              <a:latin typeface="Arial"/>
              <a:ea typeface="Arial"/>
              <a:cs typeface="Arial"/>
              <a:sym typeface="Arial"/>
            </a:endParaRPr>
          </a:p>
        </p:txBody>
      </p:sp>
      <p:pic>
        <p:nvPicPr>
          <p:cNvPr descr="https://cdn-images-1.medium.com/max/800/1*eT2fuel8dzGhzXD9fTyUbQ.png" id="763" name="Google Shape;763;p65"/>
          <p:cNvPicPr preferRelativeResize="0"/>
          <p:nvPr/>
        </p:nvPicPr>
        <p:blipFill rotWithShape="1">
          <a:blip r:embed="rId4">
            <a:alphaModFix/>
          </a:blip>
          <a:srcRect b="0" l="0" r="0" t="0"/>
          <a:stretch/>
        </p:blipFill>
        <p:spPr>
          <a:xfrm>
            <a:off x="1409507" y="1646442"/>
            <a:ext cx="9115727" cy="47515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grpSp>
        <p:nvGrpSpPr>
          <p:cNvPr id="769" name="Google Shape;769;p66"/>
          <p:cNvGrpSpPr/>
          <p:nvPr/>
        </p:nvGrpSpPr>
        <p:grpSpPr>
          <a:xfrm>
            <a:off x="557644" y="0"/>
            <a:ext cx="11634356" cy="1293962"/>
            <a:chOff x="557644" y="1"/>
            <a:chExt cx="11634356" cy="1293962"/>
          </a:xfrm>
        </p:grpSpPr>
        <p:sp>
          <p:nvSpPr>
            <p:cNvPr id="770" name="Google Shape;770;p66"/>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771" name="Google Shape;771;p66"/>
            <p:cNvGrpSpPr/>
            <p:nvPr/>
          </p:nvGrpSpPr>
          <p:grpSpPr>
            <a:xfrm>
              <a:off x="557644" y="1"/>
              <a:ext cx="11634356" cy="1293962"/>
              <a:chOff x="557644" y="1"/>
              <a:chExt cx="11634356" cy="1293962"/>
            </a:xfrm>
          </p:grpSpPr>
          <p:pic>
            <p:nvPicPr>
              <p:cNvPr id="772" name="Google Shape;772;p66"/>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773" name="Google Shape;773;p66"/>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774" name="Google Shape;774;p66"/>
          <p:cNvGrpSpPr/>
          <p:nvPr/>
        </p:nvGrpSpPr>
        <p:grpSpPr>
          <a:xfrm>
            <a:off x="0" y="5607439"/>
            <a:ext cx="64770" cy="1257300"/>
            <a:chOff x="1181105" y="4608196"/>
            <a:chExt cx="64770" cy="1257300"/>
          </a:xfrm>
        </p:grpSpPr>
        <p:sp>
          <p:nvSpPr>
            <p:cNvPr id="775" name="Google Shape;775;p66"/>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76" name="Google Shape;776;p66"/>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77" name="Google Shape;777;p66"/>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778" name="Google Shape;778;p66"/>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779" name="Google Shape;779;p66"/>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800"/>
              <a:buFont typeface="Arial"/>
              <a:buNone/>
            </a:pPr>
            <a:r>
              <a:rPr b="0" i="0" lang="en-IN" sz="2800" u="none" cap="none" strike="noStrike">
                <a:solidFill>
                  <a:schemeClr val="dk2"/>
                </a:solidFill>
                <a:latin typeface="Arial"/>
                <a:ea typeface="Arial"/>
                <a:cs typeface="Arial"/>
                <a:sym typeface="Arial"/>
              </a:rPr>
              <a:t>Let’s understand how ecommerce apps use data science</a:t>
            </a:r>
            <a:endParaRPr b="0" i="0" sz="2800" u="none" cap="none" strike="noStrike">
              <a:solidFill>
                <a:schemeClr val="dk2"/>
              </a:solidFill>
              <a:latin typeface="Arial"/>
              <a:ea typeface="Arial"/>
              <a:cs typeface="Arial"/>
              <a:sym typeface="Arial"/>
            </a:endParaRPr>
          </a:p>
        </p:txBody>
      </p:sp>
      <p:grpSp>
        <p:nvGrpSpPr>
          <p:cNvPr id="780" name="Google Shape;780;p66"/>
          <p:cNvGrpSpPr/>
          <p:nvPr/>
        </p:nvGrpSpPr>
        <p:grpSpPr>
          <a:xfrm>
            <a:off x="1327520" y="2641469"/>
            <a:ext cx="9833513" cy="3129657"/>
            <a:chOff x="2476" y="1235966"/>
            <a:chExt cx="9833513" cy="3129657"/>
          </a:xfrm>
        </p:grpSpPr>
        <p:sp>
          <p:nvSpPr>
            <p:cNvPr id="781" name="Google Shape;781;p66"/>
            <p:cNvSpPr/>
            <p:nvPr/>
          </p:nvSpPr>
          <p:spPr>
            <a:xfrm>
              <a:off x="2476" y="1235966"/>
              <a:ext cx="2952507" cy="2034277"/>
            </a:xfrm>
            <a:prstGeom prst="roundRect">
              <a:avLst>
                <a:gd fmla="val 16667" name="adj"/>
              </a:avLst>
            </a:prstGeom>
            <a:blipFill rotWithShape="1">
              <a:blip r:embed="rId4">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p:nvPr/>
          </p:nvSpPr>
          <p:spPr>
            <a:xfrm>
              <a:off x="2476" y="3270243"/>
              <a:ext cx="2952507" cy="1095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6"/>
            <p:cNvSpPr txBox="1"/>
            <p:nvPr/>
          </p:nvSpPr>
          <p:spPr>
            <a:xfrm>
              <a:off x="2476" y="3270243"/>
              <a:ext cx="2952507" cy="1095380"/>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To predict region wise demand, thus stocking inventory as per the demand </a:t>
              </a:r>
              <a:endParaRPr b="0" i="0" sz="1800" u="none" cap="none" strike="noStrike">
                <a:solidFill>
                  <a:srgbClr val="000000"/>
                </a:solidFill>
                <a:latin typeface="Arial"/>
                <a:ea typeface="Arial"/>
                <a:cs typeface="Arial"/>
                <a:sym typeface="Arial"/>
              </a:endParaRPr>
            </a:p>
          </p:txBody>
        </p:sp>
        <p:sp>
          <p:nvSpPr>
            <p:cNvPr id="784" name="Google Shape;784;p66"/>
            <p:cNvSpPr/>
            <p:nvPr/>
          </p:nvSpPr>
          <p:spPr>
            <a:xfrm>
              <a:off x="3250358" y="1235966"/>
              <a:ext cx="2952507" cy="2034277"/>
            </a:xfrm>
            <a:prstGeom prst="roundRect">
              <a:avLst>
                <a:gd fmla="val 16667" name="adj"/>
              </a:avLst>
            </a:prstGeom>
            <a:blipFill rotWithShape="1">
              <a:blip r:embed="rId5">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6"/>
            <p:cNvSpPr/>
            <p:nvPr/>
          </p:nvSpPr>
          <p:spPr>
            <a:xfrm>
              <a:off x="3250358" y="3270243"/>
              <a:ext cx="2952507" cy="1095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6"/>
            <p:cNvSpPr txBox="1"/>
            <p:nvPr/>
          </p:nvSpPr>
          <p:spPr>
            <a:xfrm>
              <a:off x="3250358" y="3270243"/>
              <a:ext cx="2952507" cy="1095380"/>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Create algorithms to accurately predict date of delivery by calculating user and product location</a:t>
              </a:r>
              <a:endParaRPr b="0" i="0" sz="1800" u="none" cap="none" strike="noStrike">
                <a:solidFill>
                  <a:srgbClr val="000000"/>
                </a:solidFill>
                <a:latin typeface="Arial"/>
                <a:ea typeface="Arial"/>
                <a:cs typeface="Arial"/>
                <a:sym typeface="Arial"/>
              </a:endParaRPr>
            </a:p>
          </p:txBody>
        </p:sp>
        <p:sp>
          <p:nvSpPr>
            <p:cNvPr id="787" name="Google Shape;787;p66"/>
            <p:cNvSpPr/>
            <p:nvPr/>
          </p:nvSpPr>
          <p:spPr>
            <a:xfrm>
              <a:off x="6452269" y="1247520"/>
              <a:ext cx="3383720" cy="2034277"/>
            </a:xfrm>
            <a:prstGeom prst="roundRect">
              <a:avLst>
                <a:gd fmla="val 16667" name="adj"/>
              </a:avLst>
            </a:prstGeom>
            <a:blipFill rotWithShape="1">
              <a:blip r:embed="rId6">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6"/>
            <p:cNvSpPr/>
            <p:nvPr/>
          </p:nvSpPr>
          <p:spPr>
            <a:xfrm>
              <a:off x="6713846" y="3270243"/>
              <a:ext cx="2952507" cy="10953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6"/>
            <p:cNvSpPr txBox="1"/>
            <p:nvPr/>
          </p:nvSpPr>
          <p:spPr>
            <a:xfrm>
              <a:off x="6713846" y="3270243"/>
              <a:ext cx="2952507" cy="1095380"/>
            </a:xfrm>
            <a:prstGeom prst="rect">
              <a:avLst/>
            </a:prstGeom>
            <a:noFill/>
            <a:ln>
              <a:noFill/>
            </a:ln>
          </p:spPr>
          <p:txBody>
            <a:bodyPr anchorCtr="0" anchor="t" bIns="0" lIns="128000" spcFirstLastPara="1" rIns="128000" wrap="square" tIns="128000">
              <a:noAutofit/>
            </a:bodyPr>
            <a:lstStyle/>
            <a:p>
              <a:pPr indent="0" lvl="0" marL="0" marR="0" rtl="0" algn="ctr">
                <a:lnSpc>
                  <a:spcPct val="90000"/>
                </a:lnSpc>
                <a:spcBef>
                  <a:spcPts val="0"/>
                </a:spcBef>
                <a:spcAft>
                  <a:spcPts val="0"/>
                </a:spcAft>
                <a:buNone/>
              </a:pPr>
              <a:r>
                <a:rPr b="0" i="0" lang="en-IN" sz="1800" u="none" cap="none" strike="noStrike">
                  <a:solidFill>
                    <a:srgbClr val="000000"/>
                  </a:solidFill>
                  <a:latin typeface="Arial"/>
                  <a:ea typeface="Arial"/>
                  <a:cs typeface="Arial"/>
                  <a:sym typeface="Arial"/>
                </a:rPr>
                <a:t>Moved from keyword-based search to more semantic-based searches powered by NLP</a:t>
              </a:r>
              <a:endParaRPr b="0" i="0" sz="1800" u="none" cap="none" strike="noStrike">
                <a:solidFill>
                  <a:srgbClr val="000000"/>
                </a:solidFill>
                <a:latin typeface="Arial"/>
                <a:ea typeface="Arial"/>
                <a:cs typeface="Arial"/>
                <a:sym typeface="Arial"/>
              </a:endParaRPr>
            </a:p>
          </p:txBody>
        </p:sp>
      </p:grpSp>
      <p:sp>
        <p:nvSpPr>
          <p:cNvPr descr="Demand free icon" id="790" name="Google Shape;790;p6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67"/>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796" name="Google Shape;796;p67"/>
          <p:cNvSpPr txBox="1"/>
          <p:nvPr/>
        </p:nvSpPr>
        <p:spPr>
          <a:xfrm>
            <a:off x="3770096" y="2905429"/>
            <a:ext cx="5477782"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Deeper Discussions</a:t>
            </a:r>
            <a:endParaRPr b="1" i="0" sz="4400" u="none" cap="none" strike="noStrike">
              <a:solidFill>
                <a:srgbClr val="1E4E79"/>
              </a:solidFill>
              <a:latin typeface="Raleway"/>
              <a:ea typeface="Raleway"/>
              <a:cs typeface="Raleway"/>
              <a:sym typeface="Raleway"/>
            </a:endParaRPr>
          </a:p>
        </p:txBody>
      </p:sp>
      <p:sp>
        <p:nvSpPr>
          <p:cNvPr id="797" name="Google Shape;797;p67"/>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68"/>
          <p:cNvSpPr txBox="1"/>
          <p:nvPr>
            <p:ph type="title"/>
          </p:nvPr>
        </p:nvSpPr>
        <p:spPr>
          <a:xfrm>
            <a:off x="460828" y="74838"/>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lang="en-IN" sz="4000">
                <a:solidFill>
                  <a:srgbClr val="1E4E79"/>
                </a:solidFill>
                <a:latin typeface="Arial"/>
                <a:ea typeface="Arial"/>
                <a:cs typeface="Arial"/>
                <a:sym typeface="Arial"/>
              </a:rPr>
              <a:t>Data Science: Science or Art?</a:t>
            </a:r>
            <a:endParaRPr b="1" sz="4000">
              <a:solidFill>
                <a:srgbClr val="1E4E79"/>
              </a:solidFill>
              <a:latin typeface="Arial"/>
              <a:ea typeface="Arial"/>
              <a:cs typeface="Arial"/>
              <a:sym typeface="Arial"/>
            </a:endParaRPr>
          </a:p>
        </p:txBody>
      </p:sp>
      <p:sp>
        <p:nvSpPr>
          <p:cNvPr id="803" name="Google Shape;803;p68"/>
          <p:cNvSpPr txBox="1"/>
          <p:nvPr>
            <p:ph idx="1" type="body"/>
          </p:nvPr>
        </p:nvSpPr>
        <p:spPr>
          <a:xfrm>
            <a:off x="632823" y="2060887"/>
            <a:ext cx="5500744" cy="4023360"/>
          </a:xfrm>
          <a:prstGeom prst="rect">
            <a:avLst/>
          </a:prstGeom>
          <a:noFill/>
          <a:ln>
            <a:noFill/>
          </a:ln>
        </p:spPr>
        <p:txBody>
          <a:bodyPr anchorCtr="0" anchor="t" bIns="45700" lIns="91425" spcFirstLastPara="1" rIns="91425" wrap="square" tIns="45700">
            <a:noAutofit/>
          </a:bodyPr>
          <a:lstStyle/>
          <a:p>
            <a:pPr indent="-406400" lvl="0" marL="457200" marR="0" rtl="0" algn="l">
              <a:lnSpc>
                <a:spcPct val="80000"/>
              </a:lnSpc>
              <a:spcBef>
                <a:spcPts val="1000"/>
              </a:spcBef>
              <a:spcAft>
                <a:spcPts val="0"/>
              </a:spcAft>
              <a:buClr>
                <a:schemeClr val="dk1"/>
              </a:buClr>
              <a:buSzPts val="2800"/>
              <a:buFont typeface="Arial"/>
              <a:buChar char="•"/>
            </a:pPr>
            <a:r>
              <a:rPr lang="en-IN" sz="2800"/>
              <a:t>It is more </a:t>
            </a:r>
            <a:r>
              <a:rPr b="1" lang="en-IN" sz="2800"/>
              <a:t>Art</a:t>
            </a:r>
            <a:r>
              <a:rPr lang="en-IN" sz="2800"/>
              <a:t> and less Science </a:t>
            </a:r>
            <a:endParaRPr/>
          </a:p>
          <a:p>
            <a:pPr indent="-406400" lvl="0" marL="457200" rtl="0" algn="l">
              <a:lnSpc>
                <a:spcPct val="80000"/>
              </a:lnSpc>
              <a:spcBef>
                <a:spcPts val="1000"/>
              </a:spcBef>
              <a:spcAft>
                <a:spcPts val="0"/>
              </a:spcAft>
              <a:buSzPts val="2800"/>
              <a:buChar char="•"/>
            </a:pPr>
            <a:r>
              <a:rPr lang="en-IN" sz="2800"/>
              <a:t>Ways in which </a:t>
            </a:r>
            <a:r>
              <a:rPr b="1" lang="en-IN" sz="2800"/>
              <a:t>creativity can be expressed in data science include</a:t>
            </a:r>
            <a:r>
              <a:rPr lang="en-IN" sz="2800"/>
              <a:t>:</a:t>
            </a:r>
            <a:endParaRPr/>
          </a:p>
          <a:p>
            <a:pPr indent="-381000" lvl="1" marL="914400" rtl="0" algn="l">
              <a:lnSpc>
                <a:spcPct val="80000"/>
              </a:lnSpc>
              <a:spcBef>
                <a:spcPts val="500"/>
              </a:spcBef>
              <a:spcAft>
                <a:spcPts val="0"/>
              </a:spcAft>
              <a:buSzPts val="2400"/>
              <a:buChar char="•"/>
            </a:pPr>
            <a:r>
              <a:rPr lang="en-IN" sz="2600"/>
              <a:t>applying techniques in unconventional settings.</a:t>
            </a:r>
            <a:endParaRPr/>
          </a:p>
          <a:p>
            <a:pPr indent="-381000" lvl="1" marL="914400" rtl="0" algn="l">
              <a:lnSpc>
                <a:spcPct val="80000"/>
              </a:lnSpc>
              <a:spcBef>
                <a:spcPts val="500"/>
              </a:spcBef>
              <a:spcAft>
                <a:spcPts val="0"/>
              </a:spcAft>
              <a:buSzPts val="2400"/>
              <a:buChar char="•"/>
            </a:pPr>
            <a:r>
              <a:rPr lang="en-IN" sz="2600"/>
              <a:t>combining techniques in unconventional ways.</a:t>
            </a:r>
            <a:endParaRPr/>
          </a:p>
          <a:p>
            <a:pPr indent="-381000" lvl="1" marL="914400" rtl="0" algn="l">
              <a:lnSpc>
                <a:spcPct val="80000"/>
              </a:lnSpc>
              <a:spcBef>
                <a:spcPts val="500"/>
              </a:spcBef>
              <a:spcAft>
                <a:spcPts val="0"/>
              </a:spcAft>
              <a:buSzPts val="2400"/>
              <a:buChar char="•"/>
            </a:pPr>
            <a:r>
              <a:rPr lang="en-IN" sz="2600"/>
              <a:t>developing new and unusual hypothesis.</a:t>
            </a:r>
            <a:endParaRPr/>
          </a:p>
          <a:p>
            <a:pPr indent="-228600" lvl="0" marL="457200" marR="0" rtl="0" algn="l">
              <a:lnSpc>
                <a:spcPct val="80000"/>
              </a:lnSpc>
              <a:spcBef>
                <a:spcPts val="1000"/>
              </a:spcBef>
              <a:spcAft>
                <a:spcPts val="0"/>
              </a:spcAft>
              <a:buClr>
                <a:schemeClr val="dk1"/>
              </a:buClr>
              <a:buSzPts val="2800"/>
              <a:buFont typeface="Arial"/>
              <a:buNone/>
            </a:pPr>
            <a:r>
              <a:t/>
            </a:r>
            <a:endParaRPr sz="2800"/>
          </a:p>
        </p:txBody>
      </p:sp>
      <p:pic>
        <p:nvPicPr>
          <p:cNvPr descr="http://blogs.teradata.com/international/wp-content/uploads/2015/05/IMG_6920-300x200.jpg" id="804" name="Google Shape;804;p68"/>
          <p:cNvPicPr preferRelativeResize="0"/>
          <p:nvPr/>
        </p:nvPicPr>
        <p:blipFill rotWithShape="1">
          <a:blip r:embed="rId3">
            <a:alphaModFix/>
          </a:blip>
          <a:srcRect b="0" l="0" r="0" t="0"/>
          <a:stretch/>
        </p:blipFill>
        <p:spPr>
          <a:xfrm>
            <a:off x="6287840" y="2205315"/>
            <a:ext cx="4867840" cy="3245226"/>
          </a:xfrm>
          <a:prstGeom prst="rect">
            <a:avLst/>
          </a:prstGeom>
          <a:noFill/>
          <a:ln>
            <a:noFill/>
          </a:ln>
        </p:spPr>
      </p:pic>
      <p:pic>
        <p:nvPicPr>
          <p:cNvPr id="805" name="Google Shape;805;p68"/>
          <p:cNvPicPr preferRelativeResize="0"/>
          <p:nvPr/>
        </p:nvPicPr>
        <p:blipFill rotWithShape="1">
          <a:blip r:embed="rId4">
            <a:alphaModFix/>
          </a:blip>
          <a:srcRect b="0" l="0" r="0" t="0"/>
          <a:stretch/>
        </p:blipFill>
        <p:spPr>
          <a:xfrm>
            <a:off x="11155680" y="6287008"/>
            <a:ext cx="1036320" cy="621792"/>
          </a:xfrm>
          <a:prstGeom prst="rect">
            <a:avLst/>
          </a:prstGeom>
          <a:noFill/>
          <a:ln>
            <a:noFill/>
          </a:ln>
        </p:spPr>
      </p:pic>
      <p:pic>
        <p:nvPicPr>
          <p:cNvPr id="806" name="Google Shape;806;p68"/>
          <p:cNvPicPr preferRelativeResize="0"/>
          <p:nvPr/>
        </p:nvPicPr>
        <p:blipFill rotWithShape="1">
          <a:blip r:embed="rId5">
            <a:alphaModFix/>
          </a:blip>
          <a:srcRect b="0" l="0" r="0" t="0"/>
          <a:stretch/>
        </p:blipFill>
        <p:spPr>
          <a:xfrm>
            <a:off x="10359711" y="-101599"/>
            <a:ext cx="1829117" cy="1293962"/>
          </a:xfrm>
          <a:prstGeom prst="rect">
            <a:avLst/>
          </a:prstGeom>
          <a:noFill/>
          <a:ln>
            <a:noFill/>
          </a:ln>
        </p:spPr>
      </p:pic>
      <p:sp>
        <p:nvSpPr>
          <p:cNvPr id="807" name="Google Shape;807;p68"/>
          <p:cNvSpPr/>
          <p:nvPr/>
        </p:nvSpPr>
        <p:spPr>
          <a:xfrm>
            <a:off x="557499" y="10335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pic>
        <p:nvPicPr>
          <p:cNvPr id="813" name="Google Shape;813;p69"/>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814" name="Google Shape;814;p69"/>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815" name="Google Shape;815;p69"/>
          <p:cNvSpPr txBox="1"/>
          <p:nvPr/>
        </p:nvSpPr>
        <p:spPr>
          <a:xfrm>
            <a:off x="543262" y="540657"/>
            <a:ext cx="4499758" cy="646331"/>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rgbClr val="000000"/>
              </a:buClr>
              <a:buSzPts val="3100"/>
              <a:buFont typeface="Arial"/>
              <a:buNone/>
            </a:pPr>
            <a:r>
              <a:rPr b="1" i="0" lang="en-IN" sz="3100" u="none" cap="none" strike="noStrike">
                <a:solidFill>
                  <a:srgbClr val="1E4E79"/>
                </a:solidFill>
                <a:latin typeface="Arial"/>
                <a:ea typeface="Arial"/>
                <a:cs typeface="Arial"/>
                <a:sym typeface="Arial"/>
              </a:rPr>
              <a:t>Show me the money!</a:t>
            </a:r>
            <a:endParaRPr/>
          </a:p>
        </p:txBody>
      </p:sp>
      <p:grpSp>
        <p:nvGrpSpPr>
          <p:cNvPr id="816" name="Google Shape;816;p69"/>
          <p:cNvGrpSpPr/>
          <p:nvPr/>
        </p:nvGrpSpPr>
        <p:grpSpPr>
          <a:xfrm>
            <a:off x="7588891" y="2132712"/>
            <a:ext cx="1978834" cy="3005578"/>
            <a:chOff x="5339028" y="2132712"/>
            <a:chExt cx="1978834" cy="3005578"/>
          </a:xfrm>
        </p:grpSpPr>
        <p:pic>
          <p:nvPicPr>
            <p:cNvPr id="817" name="Google Shape;817;p69"/>
            <p:cNvPicPr preferRelativeResize="0"/>
            <p:nvPr/>
          </p:nvPicPr>
          <p:blipFill rotWithShape="1">
            <a:blip r:embed="rId4">
              <a:alphaModFix/>
            </a:blip>
            <a:srcRect b="0" l="0" r="0" t="0"/>
            <a:stretch/>
          </p:blipFill>
          <p:spPr>
            <a:xfrm>
              <a:off x="5339028" y="2132712"/>
              <a:ext cx="1978834" cy="1922296"/>
            </a:xfrm>
            <a:prstGeom prst="rect">
              <a:avLst/>
            </a:prstGeom>
            <a:noFill/>
            <a:ln>
              <a:noFill/>
            </a:ln>
          </p:spPr>
        </p:pic>
        <p:sp>
          <p:nvSpPr>
            <p:cNvPr id="818" name="Google Shape;818;p69"/>
            <p:cNvSpPr txBox="1"/>
            <p:nvPr/>
          </p:nvSpPr>
          <p:spPr>
            <a:xfrm>
              <a:off x="5447137" y="4307293"/>
              <a:ext cx="176261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600" u="none" cap="none" strike="noStrike">
                  <a:solidFill>
                    <a:srgbClr val="000000"/>
                  </a:solidFill>
                  <a:latin typeface="Source Sans Pro"/>
                  <a:ea typeface="Source Sans Pro"/>
                  <a:cs typeface="Source Sans Pro"/>
                  <a:sym typeface="Source Sans Pro"/>
                </a:rPr>
                <a:t>Organizations face enormous data challenges </a:t>
              </a:r>
              <a:endParaRPr b="0" i="0" sz="1600" u="none" cap="none" strike="noStrike">
                <a:solidFill>
                  <a:srgbClr val="000000"/>
                </a:solidFill>
                <a:latin typeface="Source Sans Pro"/>
                <a:ea typeface="Source Sans Pro"/>
                <a:cs typeface="Source Sans Pro"/>
                <a:sym typeface="Source Sans Pro"/>
              </a:endParaRPr>
            </a:p>
          </p:txBody>
        </p:sp>
      </p:grpSp>
      <p:sp>
        <p:nvSpPr>
          <p:cNvPr id="819" name="Google Shape;819;p69"/>
          <p:cNvSpPr/>
          <p:nvPr/>
        </p:nvSpPr>
        <p:spPr>
          <a:xfrm>
            <a:off x="678441" y="2014315"/>
            <a:ext cx="2652371"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000000"/>
                </a:solidFill>
                <a:latin typeface="Source Sans Pro"/>
                <a:ea typeface="Source Sans Pro"/>
                <a:cs typeface="Source Sans Pro"/>
                <a:sym typeface="Source Sans Pro"/>
              </a:rPr>
              <a:t>Why do Data Scientists get paid a lot?</a:t>
            </a:r>
            <a:endParaRPr b="1" i="0" sz="3600" u="none" cap="none" strike="noStrike">
              <a:solidFill>
                <a:srgbClr val="000000"/>
              </a:solidFill>
              <a:latin typeface="Source Sans Pro"/>
              <a:ea typeface="Source Sans Pro"/>
              <a:cs typeface="Source Sans Pro"/>
              <a:sym typeface="Source Sans Pro"/>
            </a:endParaRPr>
          </a:p>
        </p:txBody>
      </p:sp>
      <p:grpSp>
        <p:nvGrpSpPr>
          <p:cNvPr id="820" name="Google Shape;820;p69"/>
          <p:cNvGrpSpPr/>
          <p:nvPr/>
        </p:nvGrpSpPr>
        <p:grpSpPr>
          <a:xfrm>
            <a:off x="5332545" y="2134084"/>
            <a:ext cx="1978834" cy="2757985"/>
            <a:chOff x="7637244" y="2134084"/>
            <a:chExt cx="1978834" cy="2757985"/>
          </a:xfrm>
        </p:grpSpPr>
        <p:pic>
          <p:nvPicPr>
            <p:cNvPr id="821" name="Google Shape;821;p69"/>
            <p:cNvPicPr preferRelativeResize="0"/>
            <p:nvPr/>
          </p:nvPicPr>
          <p:blipFill rotWithShape="1">
            <a:blip r:embed="rId5">
              <a:alphaModFix/>
            </a:blip>
            <a:srcRect b="0" l="0" r="0" t="0"/>
            <a:stretch/>
          </p:blipFill>
          <p:spPr>
            <a:xfrm>
              <a:off x="7637244" y="2134084"/>
              <a:ext cx="1978834" cy="1919552"/>
            </a:xfrm>
            <a:prstGeom prst="rect">
              <a:avLst/>
            </a:prstGeom>
            <a:noFill/>
            <a:ln>
              <a:noFill/>
            </a:ln>
          </p:spPr>
        </p:pic>
        <p:sp>
          <p:nvSpPr>
            <p:cNvPr id="822" name="Google Shape;822;p69"/>
            <p:cNvSpPr txBox="1"/>
            <p:nvPr/>
          </p:nvSpPr>
          <p:spPr>
            <a:xfrm>
              <a:off x="7776812" y="4307294"/>
              <a:ext cx="169969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600" u="none" cap="none" strike="noStrike">
                  <a:solidFill>
                    <a:srgbClr val="000000"/>
                  </a:solidFill>
                  <a:latin typeface="Source Sans Pro"/>
                  <a:ea typeface="Source Sans Pro"/>
                  <a:cs typeface="Source Sans Pro"/>
                  <a:sym typeface="Source Sans Pro"/>
                </a:rPr>
                <a:t>Directly impact business value</a:t>
              </a:r>
              <a:endParaRPr b="0" i="0" sz="1600" u="none" cap="none" strike="noStrike">
                <a:solidFill>
                  <a:srgbClr val="000000"/>
                </a:solidFill>
                <a:latin typeface="Source Sans Pro"/>
                <a:ea typeface="Source Sans Pro"/>
                <a:cs typeface="Source Sans Pro"/>
                <a:sym typeface="Source Sans Pro"/>
              </a:endParaRPr>
            </a:p>
          </p:txBody>
        </p:sp>
      </p:grpSp>
      <p:grpSp>
        <p:nvGrpSpPr>
          <p:cNvPr id="823" name="Google Shape;823;p69"/>
          <p:cNvGrpSpPr/>
          <p:nvPr/>
        </p:nvGrpSpPr>
        <p:grpSpPr>
          <a:xfrm>
            <a:off x="3109727" y="2132712"/>
            <a:ext cx="1978834" cy="2694041"/>
            <a:chOff x="3109727" y="2132712"/>
            <a:chExt cx="1978834" cy="2694041"/>
          </a:xfrm>
        </p:grpSpPr>
        <p:sp>
          <p:nvSpPr>
            <p:cNvPr id="824" name="Google Shape;824;p69"/>
            <p:cNvSpPr txBox="1"/>
            <p:nvPr/>
          </p:nvSpPr>
          <p:spPr>
            <a:xfrm>
              <a:off x="3232966" y="4241978"/>
              <a:ext cx="159452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600" u="none" cap="none" strike="noStrike">
                  <a:solidFill>
                    <a:srgbClr val="000000"/>
                  </a:solidFill>
                  <a:latin typeface="Source Sans Pro"/>
                  <a:ea typeface="Source Sans Pro"/>
                  <a:cs typeface="Source Sans Pro"/>
                  <a:sym typeface="Source Sans Pro"/>
                </a:rPr>
                <a:t>Severe shortage of talent</a:t>
              </a:r>
              <a:endParaRPr b="0" i="0" sz="1600" u="none" cap="none" strike="noStrike">
                <a:solidFill>
                  <a:srgbClr val="000000"/>
                </a:solidFill>
                <a:latin typeface="Source Sans Pro"/>
                <a:ea typeface="Source Sans Pro"/>
                <a:cs typeface="Source Sans Pro"/>
                <a:sym typeface="Source Sans Pro"/>
              </a:endParaRPr>
            </a:p>
          </p:txBody>
        </p:sp>
        <p:pic>
          <p:nvPicPr>
            <p:cNvPr id="825" name="Google Shape;825;p69"/>
            <p:cNvPicPr preferRelativeResize="0"/>
            <p:nvPr/>
          </p:nvPicPr>
          <p:blipFill rotWithShape="1">
            <a:blip r:embed="rId6">
              <a:alphaModFix/>
            </a:blip>
            <a:srcRect b="0" l="0" r="0" t="0"/>
            <a:stretch/>
          </p:blipFill>
          <p:spPr>
            <a:xfrm>
              <a:off x="3109727" y="2132712"/>
              <a:ext cx="1978834" cy="1922296"/>
            </a:xfrm>
            <a:prstGeom prst="rect">
              <a:avLst/>
            </a:prstGeom>
            <a:noFill/>
            <a:ln>
              <a:noFill/>
            </a:ln>
          </p:spPr>
        </p:pic>
      </p:grpSp>
      <p:grpSp>
        <p:nvGrpSpPr>
          <p:cNvPr id="826" name="Google Shape;826;p69"/>
          <p:cNvGrpSpPr/>
          <p:nvPr/>
        </p:nvGrpSpPr>
        <p:grpSpPr>
          <a:xfrm>
            <a:off x="9759240" y="2132711"/>
            <a:ext cx="1978836" cy="3005579"/>
            <a:chOff x="9759240" y="2132711"/>
            <a:chExt cx="1978836" cy="3005579"/>
          </a:xfrm>
        </p:grpSpPr>
        <p:pic>
          <p:nvPicPr>
            <p:cNvPr id="827" name="Google Shape;827;p69"/>
            <p:cNvPicPr preferRelativeResize="0"/>
            <p:nvPr/>
          </p:nvPicPr>
          <p:blipFill rotWithShape="1">
            <a:blip r:embed="rId7">
              <a:alphaModFix/>
            </a:blip>
            <a:srcRect b="0" l="0" r="0" t="0"/>
            <a:stretch/>
          </p:blipFill>
          <p:spPr>
            <a:xfrm>
              <a:off x="9759240" y="2132711"/>
              <a:ext cx="1978836" cy="1922298"/>
            </a:xfrm>
            <a:prstGeom prst="rect">
              <a:avLst/>
            </a:prstGeom>
            <a:noFill/>
            <a:ln>
              <a:noFill/>
            </a:ln>
          </p:spPr>
        </p:pic>
        <p:sp>
          <p:nvSpPr>
            <p:cNvPr id="828" name="Google Shape;828;p69"/>
            <p:cNvSpPr txBox="1"/>
            <p:nvPr/>
          </p:nvSpPr>
          <p:spPr>
            <a:xfrm>
              <a:off x="9759240" y="4307293"/>
              <a:ext cx="1978836"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600" u="none" cap="none" strike="noStrike">
                  <a:solidFill>
                    <a:srgbClr val="000000"/>
                  </a:solidFill>
                  <a:latin typeface="Source Sans Pro"/>
                  <a:ea typeface="Source Sans Pro"/>
                  <a:cs typeface="Source Sans Pro"/>
                  <a:sym typeface="Source Sans Pro"/>
                </a:rPr>
                <a:t>Need not restricted to Tech Giants anymore</a:t>
              </a:r>
              <a:endParaRPr b="0" i="0" sz="1600" u="none" cap="none" strike="noStrike">
                <a:solidFill>
                  <a:srgbClr val="000000"/>
                </a:solidFill>
                <a:latin typeface="Source Sans Pro"/>
                <a:ea typeface="Source Sans Pro"/>
                <a:cs typeface="Source Sans Pro"/>
                <a:sym typeface="Source Sans Pr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pic>
        <p:nvPicPr>
          <p:cNvPr id="834" name="Google Shape;834;p70"/>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835" name="Google Shape;835;p70"/>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836" name="Google Shape;836;p70"/>
          <p:cNvSpPr txBox="1"/>
          <p:nvPr/>
        </p:nvSpPr>
        <p:spPr>
          <a:xfrm>
            <a:off x="557499" y="548339"/>
            <a:ext cx="7845995" cy="64633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rPr b="1" i="0" lang="en-IN" sz="4000" u="none" cap="none" strike="noStrike">
                <a:solidFill>
                  <a:srgbClr val="1E4E79"/>
                </a:solidFill>
                <a:latin typeface="Arial"/>
                <a:ea typeface="Arial"/>
                <a:cs typeface="Arial"/>
                <a:sym typeface="Arial"/>
              </a:rPr>
              <a:t>Good vs Great Data Scientists?</a:t>
            </a:r>
            <a:endParaRPr/>
          </a:p>
        </p:txBody>
      </p:sp>
      <p:grpSp>
        <p:nvGrpSpPr>
          <p:cNvPr id="837" name="Google Shape;837;p70"/>
          <p:cNvGrpSpPr/>
          <p:nvPr/>
        </p:nvGrpSpPr>
        <p:grpSpPr>
          <a:xfrm>
            <a:off x="524856" y="4584529"/>
            <a:ext cx="11147399" cy="718676"/>
            <a:chOff x="524856" y="4386819"/>
            <a:chExt cx="11147399" cy="718676"/>
          </a:xfrm>
        </p:grpSpPr>
        <p:sp>
          <p:nvSpPr>
            <p:cNvPr id="838" name="Google Shape;838;p70"/>
            <p:cNvSpPr txBox="1"/>
            <p:nvPr/>
          </p:nvSpPr>
          <p:spPr>
            <a:xfrm>
              <a:off x="8814155" y="4397609"/>
              <a:ext cx="285810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Analytic Problem-Solving</a:t>
              </a:r>
              <a:endParaRPr/>
            </a:p>
          </p:txBody>
        </p:sp>
        <p:sp>
          <p:nvSpPr>
            <p:cNvPr id="839" name="Google Shape;839;p70"/>
            <p:cNvSpPr txBox="1"/>
            <p:nvPr/>
          </p:nvSpPr>
          <p:spPr>
            <a:xfrm>
              <a:off x="524856" y="4397609"/>
              <a:ext cx="270011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Effective Communication</a:t>
              </a:r>
              <a:endParaRPr b="0" i="0" sz="2000" u="none" cap="none" strike="noStrike">
                <a:solidFill>
                  <a:srgbClr val="11151A"/>
                </a:solidFill>
                <a:latin typeface="Source Sans Pro"/>
                <a:ea typeface="Source Sans Pro"/>
                <a:cs typeface="Source Sans Pro"/>
                <a:sym typeface="Source Sans Pro"/>
              </a:endParaRPr>
            </a:p>
          </p:txBody>
        </p:sp>
        <p:sp>
          <p:nvSpPr>
            <p:cNvPr id="840" name="Google Shape;840;p70"/>
            <p:cNvSpPr txBox="1"/>
            <p:nvPr/>
          </p:nvSpPr>
          <p:spPr>
            <a:xfrm>
              <a:off x="3601466" y="4386819"/>
              <a:ext cx="2125372"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Intellectual Curiosity</a:t>
              </a:r>
              <a:endParaRPr b="0" i="0" sz="2000" u="none" cap="none" strike="noStrike">
                <a:solidFill>
                  <a:srgbClr val="11151A"/>
                </a:solidFill>
                <a:latin typeface="Source Sans Pro"/>
                <a:ea typeface="Source Sans Pro"/>
                <a:cs typeface="Source Sans Pro"/>
                <a:sym typeface="Source Sans Pro"/>
              </a:endParaRPr>
            </a:p>
          </p:txBody>
        </p:sp>
        <p:sp>
          <p:nvSpPr>
            <p:cNvPr id="841" name="Google Shape;841;p70"/>
            <p:cNvSpPr txBox="1"/>
            <p:nvPr/>
          </p:nvSpPr>
          <p:spPr>
            <a:xfrm>
              <a:off x="5983378" y="4386819"/>
              <a:ext cx="294641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Domain / Industry Knowledge</a:t>
              </a:r>
              <a:endParaRPr/>
            </a:p>
          </p:txBody>
        </p:sp>
      </p:grpSp>
      <p:grpSp>
        <p:nvGrpSpPr>
          <p:cNvPr id="842" name="Google Shape;842;p70"/>
          <p:cNvGrpSpPr/>
          <p:nvPr/>
        </p:nvGrpSpPr>
        <p:grpSpPr>
          <a:xfrm>
            <a:off x="850938" y="2397212"/>
            <a:ext cx="10418859" cy="1997589"/>
            <a:chOff x="850938" y="2483711"/>
            <a:chExt cx="10418859" cy="1997589"/>
          </a:xfrm>
        </p:grpSpPr>
        <p:pic>
          <p:nvPicPr>
            <p:cNvPr id="843" name="Google Shape;843;p70"/>
            <p:cNvPicPr preferRelativeResize="0"/>
            <p:nvPr/>
          </p:nvPicPr>
          <p:blipFill rotWithShape="1">
            <a:blip r:embed="rId4">
              <a:alphaModFix/>
            </a:blip>
            <a:srcRect b="0" l="0" r="0" t="0"/>
            <a:stretch/>
          </p:blipFill>
          <p:spPr>
            <a:xfrm>
              <a:off x="850938" y="2483711"/>
              <a:ext cx="2047946" cy="1989434"/>
            </a:xfrm>
            <a:prstGeom prst="rect">
              <a:avLst/>
            </a:prstGeom>
            <a:noFill/>
            <a:ln>
              <a:noFill/>
            </a:ln>
          </p:spPr>
        </p:pic>
        <p:pic>
          <p:nvPicPr>
            <p:cNvPr id="844" name="Google Shape;844;p70"/>
            <p:cNvPicPr preferRelativeResize="0"/>
            <p:nvPr/>
          </p:nvPicPr>
          <p:blipFill rotWithShape="1">
            <a:blip r:embed="rId5">
              <a:alphaModFix/>
            </a:blip>
            <a:srcRect b="0" l="0" r="0" t="0"/>
            <a:stretch/>
          </p:blipFill>
          <p:spPr>
            <a:xfrm>
              <a:off x="3640310" y="2483711"/>
              <a:ext cx="2050874" cy="1989434"/>
            </a:xfrm>
            <a:prstGeom prst="rect">
              <a:avLst/>
            </a:prstGeom>
            <a:noFill/>
            <a:ln>
              <a:noFill/>
            </a:ln>
          </p:spPr>
        </p:pic>
        <p:pic>
          <p:nvPicPr>
            <p:cNvPr id="845" name="Google Shape;845;p70"/>
            <p:cNvPicPr preferRelativeResize="0"/>
            <p:nvPr/>
          </p:nvPicPr>
          <p:blipFill rotWithShape="1">
            <a:blip r:embed="rId6">
              <a:alphaModFix/>
            </a:blip>
            <a:srcRect b="0" l="0" r="0" t="0"/>
            <a:stretch/>
          </p:blipFill>
          <p:spPr>
            <a:xfrm>
              <a:off x="6432610" y="2491866"/>
              <a:ext cx="2047946" cy="1989434"/>
            </a:xfrm>
            <a:prstGeom prst="rect">
              <a:avLst/>
            </a:prstGeom>
            <a:noFill/>
            <a:ln>
              <a:noFill/>
            </a:ln>
          </p:spPr>
        </p:pic>
        <p:pic>
          <p:nvPicPr>
            <p:cNvPr id="846" name="Google Shape;846;p70"/>
            <p:cNvPicPr preferRelativeResize="0"/>
            <p:nvPr/>
          </p:nvPicPr>
          <p:blipFill rotWithShape="1">
            <a:blip r:embed="rId7">
              <a:alphaModFix/>
            </a:blip>
            <a:srcRect b="0" l="0" r="0" t="0"/>
            <a:stretch/>
          </p:blipFill>
          <p:spPr>
            <a:xfrm>
              <a:off x="9221851" y="2483711"/>
              <a:ext cx="2047946" cy="1989434"/>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grpSp>
        <p:nvGrpSpPr>
          <p:cNvPr id="852" name="Google Shape;852;p71"/>
          <p:cNvGrpSpPr/>
          <p:nvPr/>
        </p:nvGrpSpPr>
        <p:grpSpPr>
          <a:xfrm>
            <a:off x="557644" y="184561"/>
            <a:ext cx="11634356" cy="1293962"/>
            <a:chOff x="557644" y="1"/>
            <a:chExt cx="11634356" cy="1293962"/>
          </a:xfrm>
        </p:grpSpPr>
        <p:grpSp>
          <p:nvGrpSpPr>
            <p:cNvPr id="853" name="Google Shape;853;p71"/>
            <p:cNvGrpSpPr/>
            <p:nvPr/>
          </p:nvGrpSpPr>
          <p:grpSpPr>
            <a:xfrm>
              <a:off x="3179913" y="281625"/>
              <a:ext cx="5325035" cy="853515"/>
              <a:chOff x="3205793" y="21796"/>
              <a:chExt cx="5325035" cy="853515"/>
            </a:xfrm>
          </p:grpSpPr>
          <p:sp>
            <p:nvSpPr>
              <p:cNvPr id="854" name="Google Shape;854;p71"/>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rgbClr val="44546A"/>
                  </a:solidFill>
                  <a:latin typeface="Montserrat"/>
                  <a:ea typeface="Montserrat"/>
                  <a:cs typeface="Montserrat"/>
                  <a:sym typeface="Montserrat"/>
                </a:endParaRPr>
              </a:p>
            </p:txBody>
          </p:sp>
          <p:sp>
            <p:nvSpPr>
              <p:cNvPr id="855" name="Google Shape;855;p71"/>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000000"/>
                  </a:solidFill>
                  <a:latin typeface="Raleway"/>
                  <a:ea typeface="Raleway"/>
                  <a:cs typeface="Raleway"/>
                  <a:sym typeface="Raleway"/>
                </a:endParaRPr>
              </a:p>
            </p:txBody>
          </p:sp>
        </p:grpSp>
        <p:grpSp>
          <p:nvGrpSpPr>
            <p:cNvPr id="856" name="Google Shape;856;p71"/>
            <p:cNvGrpSpPr/>
            <p:nvPr/>
          </p:nvGrpSpPr>
          <p:grpSpPr>
            <a:xfrm>
              <a:off x="557644" y="1"/>
              <a:ext cx="11634356" cy="1293962"/>
              <a:chOff x="557644" y="1"/>
              <a:chExt cx="11634356" cy="1293962"/>
            </a:xfrm>
          </p:grpSpPr>
          <p:pic>
            <p:nvPicPr>
              <p:cNvPr id="857" name="Google Shape;857;p71"/>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858" name="Google Shape;858;p71"/>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rgbClr val="FFFFFF"/>
                  </a:solidFill>
                  <a:latin typeface="Arial"/>
                  <a:ea typeface="Arial"/>
                  <a:cs typeface="Arial"/>
                  <a:sym typeface="Arial"/>
                </a:endParaRPr>
              </a:p>
            </p:txBody>
          </p:sp>
        </p:grpSp>
      </p:grpSp>
      <p:grpSp>
        <p:nvGrpSpPr>
          <p:cNvPr id="859" name="Google Shape;859;p71"/>
          <p:cNvGrpSpPr/>
          <p:nvPr/>
        </p:nvGrpSpPr>
        <p:grpSpPr>
          <a:xfrm>
            <a:off x="-5005306" y="371258"/>
            <a:ext cx="11508253" cy="7115481"/>
            <a:chOff x="-6033851" y="-994181"/>
            <a:chExt cx="11508253" cy="7115481"/>
          </a:xfrm>
        </p:grpSpPr>
        <p:sp>
          <p:nvSpPr>
            <p:cNvPr id="860" name="Google Shape;860;p71"/>
            <p:cNvSpPr/>
            <p:nvPr/>
          </p:nvSpPr>
          <p:spPr>
            <a:xfrm>
              <a:off x="-6033851" y="-994181"/>
              <a:ext cx="7115481" cy="7115481"/>
            </a:xfrm>
            <a:prstGeom prst="blockArc">
              <a:avLst>
                <a:gd fmla="val 18900000" name="adj1"/>
                <a:gd fmla="val 2700000" name="adj2"/>
                <a:gd fmla="val 304" name="adj3"/>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1"/>
            <p:cNvSpPr/>
            <p:nvPr/>
          </p:nvSpPr>
          <p:spPr>
            <a:xfrm>
              <a:off x="425650" y="363193"/>
              <a:ext cx="5048752" cy="89965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1"/>
            <p:cNvSpPr txBox="1"/>
            <p:nvPr/>
          </p:nvSpPr>
          <p:spPr>
            <a:xfrm>
              <a:off x="425650" y="363193"/>
              <a:ext cx="5048752" cy="899654"/>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 How Netflix uses Data Science?</a:t>
              </a:r>
              <a:endParaRPr b="0" i="0" sz="2000" u="none" cap="none" strike="noStrike">
                <a:solidFill>
                  <a:schemeClr val="dk1"/>
                </a:solidFill>
                <a:latin typeface="Arial"/>
                <a:ea typeface="Arial"/>
                <a:cs typeface="Arial"/>
                <a:sym typeface="Arial"/>
              </a:endParaRPr>
            </a:p>
          </p:txBody>
        </p:sp>
        <p:sp>
          <p:nvSpPr>
            <p:cNvPr id="863" name="Google Shape;863;p71"/>
            <p:cNvSpPr/>
            <p:nvPr/>
          </p:nvSpPr>
          <p:spPr>
            <a:xfrm>
              <a:off x="30815" y="30475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1"/>
            <p:cNvSpPr/>
            <p:nvPr/>
          </p:nvSpPr>
          <p:spPr>
            <a:xfrm>
              <a:off x="1005329" y="162646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1"/>
            <p:cNvSpPr txBox="1"/>
            <p:nvPr/>
          </p:nvSpPr>
          <p:spPr>
            <a:xfrm>
              <a:off x="1005329" y="162646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What is Data Science</a:t>
              </a:r>
              <a:endParaRPr b="0" i="0" sz="2000" u="none" cap="none" strike="noStrike">
                <a:solidFill>
                  <a:schemeClr val="dk1"/>
                </a:solidFill>
                <a:latin typeface="Arial"/>
                <a:ea typeface="Arial"/>
                <a:cs typeface="Arial"/>
                <a:sym typeface="Arial"/>
              </a:endParaRPr>
            </a:p>
          </p:txBody>
        </p:sp>
        <p:sp>
          <p:nvSpPr>
            <p:cNvPr id="866" name="Google Shape;866;p71"/>
            <p:cNvSpPr/>
            <p:nvPr/>
          </p:nvSpPr>
          <p:spPr>
            <a:xfrm>
              <a:off x="497059" y="152481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1"/>
            <p:cNvSpPr/>
            <p:nvPr/>
          </p:nvSpPr>
          <p:spPr>
            <a:xfrm>
              <a:off x="1005329" y="2846524"/>
              <a:ext cx="4355638" cy="813232"/>
            </a:xfrm>
            <a:prstGeom prst="rect">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1"/>
            <p:cNvSpPr txBox="1"/>
            <p:nvPr/>
          </p:nvSpPr>
          <p:spPr>
            <a:xfrm>
              <a:off x="1005329" y="284652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Real world applications of Data Science</a:t>
              </a:r>
              <a:endParaRPr b="0" i="0" sz="2000" u="none" cap="none" strike="noStrike">
                <a:solidFill>
                  <a:schemeClr val="dk1"/>
                </a:solidFill>
                <a:latin typeface="Arial"/>
                <a:ea typeface="Arial"/>
                <a:cs typeface="Arial"/>
                <a:sym typeface="Arial"/>
              </a:endParaRPr>
            </a:p>
          </p:txBody>
        </p:sp>
        <p:sp>
          <p:nvSpPr>
            <p:cNvPr id="869" name="Google Shape;869;p71"/>
            <p:cNvSpPr/>
            <p:nvPr/>
          </p:nvSpPr>
          <p:spPr>
            <a:xfrm>
              <a:off x="497059" y="2744870"/>
              <a:ext cx="1016540" cy="1016540"/>
            </a:xfrm>
            <a:prstGeom prst="ellipse">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1"/>
            <p:cNvSpPr/>
            <p:nvPr/>
          </p:nvSpPr>
          <p:spPr>
            <a:xfrm>
              <a:off x="539085" y="4066584"/>
              <a:ext cx="4821883"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1"/>
            <p:cNvSpPr txBox="1"/>
            <p:nvPr/>
          </p:nvSpPr>
          <p:spPr>
            <a:xfrm>
              <a:off x="539085" y="4066584"/>
              <a:ext cx="4821883"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Data Science Project Lifecycle</a:t>
              </a:r>
              <a:endParaRPr b="0" i="0" sz="2000" u="none" cap="none" strike="noStrike">
                <a:solidFill>
                  <a:schemeClr val="dk1"/>
                </a:solidFill>
                <a:latin typeface="Arial"/>
                <a:ea typeface="Arial"/>
                <a:cs typeface="Arial"/>
                <a:sym typeface="Arial"/>
              </a:endParaRPr>
            </a:p>
          </p:txBody>
        </p:sp>
        <p:sp>
          <p:nvSpPr>
            <p:cNvPr id="872" name="Google Shape;872;p71"/>
            <p:cNvSpPr/>
            <p:nvPr/>
          </p:nvSpPr>
          <p:spPr>
            <a:xfrm>
              <a:off x="30815" y="396493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71"/>
          <p:cNvSpPr txBox="1"/>
          <p:nvPr/>
        </p:nvSpPr>
        <p:spPr>
          <a:xfrm>
            <a:off x="6341294" y="3391463"/>
            <a:ext cx="5919536" cy="13234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4000" u="none" cap="none" strike="noStrike">
                <a:solidFill>
                  <a:srgbClr val="000000"/>
                </a:solidFill>
                <a:latin typeface="Arial"/>
                <a:ea typeface="Arial"/>
                <a:cs typeface="Arial"/>
                <a:sym typeface="Arial"/>
              </a:rPr>
              <a:t>Real world applications of Data Science</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grpSp>
        <p:nvGrpSpPr>
          <p:cNvPr id="205" name="Google Shape;205;p36"/>
          <p:cNvGrpSpPr/>
          <p:nvPr/>
        </p:nvGrpSpPr>
        <p:grpSpPr>
          <a:xfrm>
            <a:off x="557644" y="184561"/>
            <a:ext cx="11634356" cy="1293962"/>
            <a:chOff x="557644" y="1"/>
            <a:chExt cx="11634356" cy="1293962"/>
          </a:xfrm>
        </p:grpSpPr>
        <p:grpSp>
          <p:nvGrpSpPr>
            <p:cNvPr id="206" name="Google Shape;206;p36"/>
            <p:cNvGrpSpPr/>
            <p:nvPr/>
          </p:nvGrpSpPr>
          <p:grpSpPr>
            <a:xfrm>
              <a:off x="3179913" y="281625"/>
              <a:ext cx="5325035" cy="853515"/>
              <a:chOff x="3205793" y="21796"/>
              <a:chExt cx="5325035" cy="853515"/>
            </a:xfrm>
          </p:grpSpPr>
          <p:sp>
            <p:nvSpPr>
              <p:cNvPr id="207" name="Google Shape;207;p36"/>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44546A"/>
                  </a:solidFill>
                  <a:latin typeface="Montserrat"/>
                  <a:ea typeface="Montserrat"/>
                  <a:cs typeface="Montserrat"/>
                  <a:sym typeface="Montserrat"/>
                </a:endParaRPr>
              </a:p>
            </p:txBody>
          </p:sp>
          <p:sp>
            <p:nvSpPr>
              <p:cNvPr id="208" name="Google Shape;208;p36"/>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grpSp>
        <p:grpSp>
          <p:nvGrpSpPr>
            <p:cNvPr id="209" name="Google Shape;209;p36"/>
            <p:cNvGrpSpPr/>
            <p:nvPr/>
          </p:nvGrpSpPr>
          <p:grpSpPr>
            <a:xfrm>
              <a:off x="557644" y="1"/>
              <a:ext cx="11634356" cy="1293962"/>
              <a:chOff x="557644" y="1"/>
              <a:chExt cx="11634356" cy="1293962"/>
            </a:xfrm>
          </p:grpSpPr>
          <p:pic>
            <p:nvPicPr>
              <p:cNvPr id="210" name="Google Shape;210;p36"/>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211" name="Google Shape;211;p36"/>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rgbClr val="FFFFFF"/>
                  </a:solidFill>
                  <a:latin typeface="Calibri"/>
                  <a:ea typeface="Calibri"/>
                  <a:cs typeface="Calibri"/>
                  <a:sym typeface="Calibri"/>
                </a:endParaRPr>
              </a:p>
            </p:txBody>
          </p:sp>
        </p:grpSp>
      </p:grpSp>
      <p:sp>
        <p:nvSpPr>
          <p:cNvPr id="212" name="Google Shape;212;p36"/>
          <p:cNvSpPr txBox="1"/>
          <p:nvPr/>
        </p:nvSpPr>
        <p:spPr>
          <a:xfrm>
            <a:off x="464020" y="887107"/>
            <a:ext cx="876310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B050"/>
                </a:solidFill>
                <a:latin typeface="Calibri"/>
                <a:ea typeface="Calibri"/>
                <a:cs typeface="Calibri"/>
                <a:sym typeface="Calibri"/>
              </a:rPr>
              <a:t>Takeaways from this Track(Machine Learning)</a:t>
            </a:r>
            <a:endParaRPr b="1" i="0" sz="2800" u="none" cap="none" strike="noStrike">
              <a:solidFill>
                <a:srgbClr val="00B050"/>
              </a:solidFill>
              <a:latin typeface="Calibri"/>
              <a:ea typeface="Calibri"/>
              <a:cs typeface="Calibri"/>
              <a:sym typeface="Calibri"/>
            </a:endParaRPr>
          </a:p>
        </p:txBody>
      </p:sp>
      <p:grpSp>
        <p:nvGrpSpPr>
          <p:cNvPr id="213" name="Google Shape;213;p36"/>
          <p:cNvGrpSpPr/>
          <p:nvPr/>
        </p:nvGrpSpPr>
        <p:grpSpPr>
          <a:xfrm>
            <a:off x="1045473" y="2917250"/>
            <a:ext cx="9886345" cy="1847146"/>
            <a:chOff x="196160" y="0"/>
            <a:chExt cx="9886345" cy="1847146"/>
          </a:xfrm>
        </p:grpSpPr>
        <p:sp>
          <p:nvSpPr>
            <p:cNvPr id="214" name="Google Shape;214;p36"/>
            <p:cNvSpPr/>
            <p:nvPr/>
          </p:nvSpPr>
          <p:spPr>
            <a:xfrm>
              <a:off x="4199009" y="0"/>
              <a:ext cx="1847146" cy="1847146"/>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6"/>
            <p:cNvSpPr txBox="1"/>
            <p:nvPr/>
          </p:nvSpPr>
          <p:spPr>
            <a:xfrm>
              <a:off x="4469517" y="270508"/>
              <a:ext cx="1306130" cy="13061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Combining multiple models </a:t>
              </a:r>
              <a:endParaRPr b="0" i="0" sz="1600" u="none" cap="none" strike="noStrike">
                <a:solidFill>
                  <a:schemeClr val="dk1"/>
                </a:solidFill>
                <a:latin typeface="Calibri"/>
                <a:ea typeface="Calibri"/>
                <a:cs typeface="Calibri"/>
                <a:sym typeface="Calibri"/>
              </a:endParaRPr>
            </a:p>
          </p:txBody>
        </p:sp>
        <p:sp>
          <p:nvSpPr>
            <p:cNvPr id="216" name="Google Shape;216;p36"/>
            <p:cNvSpPr/>
            <p:nvPr/>
          </p:nvSpPr>
          <p:spPr>
            <a:xfrm>
              <a:off x="196160" y="0"/>
              <a:ext cx="1847146" cy="179172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6"/>
            <p:cNvSpPr txBox="1"/>
            <p:nvPr/>
          </p:nvSpPr>
          <p:spPr>
            <a:xfrm>
              <a:off x="466668" y="262391"/>
              <a:ext cx="1306130" cy="126693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An introduction to ensemble learning</a:t>
              </a:r>
              <a:endParaRPr b="0" i="0" sz="1600" u="none" cap="none" strike="noStrike">
                <a:solidFill>
                  <a:schemeClr val="dk1"/>
                </a:solidFill>
                <a:latin typeface="Calibri"/>
                <a:ea typeface="Calibri"/>
                <a:cs typeface="Calibri"/>
                <a:sym typeface="Calibri"/>
              </a:endParaRPr>
            </a:p>
          </p:txBody>
        </p:sp>
        <p:sp>
          <p:nvSpPr>
            <p:cNvPr id="218" name="Google Shape;218;p36"/>
            <p:cNvSpPr/>
            <p:nvPr/>
          </p:nvSpPr>
          <p:spPr>
            <a:xfrm>
              <a:off x="2208204" y="0"/>
              <a:ext cx="1847146" cy="1843230"/>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6"/>
            <p:cNvSpPr txBox="1"/>
            <p:nvPr/>
          </p:nvSpPr>
          <p:spPr>
            <a:xfrm>
              <a:off x="2478712" y="269935"/>
              <a:ext cx="1306130" cy="130336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Predict or classify using support vectors</a:t>
              </a:r>
              <a:endParaRPr b="0" i="0" sz="1600" u="none" cap="none" strike="noStrike">
                <a:solidFill>
                  <a:schemeClr val="dk1"/>
                </a:solidFill>
                <a:latin typeface="Calibri"/>
                <a:ea typeface="Calibri"/>
                <a:cs typeface="Calibri"/>
                <a:sym typeface="Calibri"/>
              </a:endParaRPr>
            </a:p>
          </p:txBody>
        </p:sp>
        <p:sp>
          <p:nvSpPr>
            <p:cNvPr id="220" name="Google Shape;220;p36"/>
            <p:cNvSpPr/>
            <p:nvPr/>
          </p:nvSpPr>
          <p:spPr>
            <a:xfrm>
              <a:off x="6202243" y="0"/>
              <a:ext cx="1847146" cy="1847146"/>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6"/>
            <p:cNvSpPr txBox="1"/>
            <p:nvPr/>
          </p:nvSpPr>
          <p:spPr>
            <a:xfrm>
              <a:off x="6472751" y="270508"/>
              <a:ext cx="1306130" cy="13061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IN" sz="1600" u="none" cap="none" strike="noStrike">
                  <a:solidFill>
                    <a:schemeClr val="dk1"/>
                  </a:solidFill>
                  <a:latin typeface="Calibri"/>
                  <a:ea typeface="Calibri"/>
                  <a:cs typeface="Calibri"/>
                  <a:sym typeface="Calibri"/>
                </a:rPr>
                <a:t>Cluster a set of objects based on measure of similarity</a:t>
              </a:r>
              <a:endParaRPr b="0" i="0" sz="1600" u="none" cap="none" strike="noStrike">
                <a:solidFill>
                  <a:schemeClr val="dk1"/>
                </a:solidFill>
                <a:latin typeface="Calibri"/>
                <a:ea typeface="Calibri"/>
                <a:cs typeface="Calibri"/>
                <a:sym typeface="Calibri"/>
              </a:endParaRPr>
            </a:p>
          </p:txBody>
        </p:sp>
        <p:sp>
          <p:nvSpPr>
            <p:cNvPr id="222" name="Google Shape;222;p36"/>
            <p:cNvSpPr/>
            <p:nvPr/>
          </p:nvSpPr>
          <p:spPr>
            <a:xfrm>
              <a:off x="8235359" y="0"/>
              <a:ext cx="1847146" cy="1847146"/>
            </a:xfrm>
            <a:prstGeom prst="ellipse">
              <a:avLst/>
            </a:prstGeom>
            <a:solidFill>
              <a:schemeClr val="lt1"/>
            </a:solidFill>
            <a:ln cap="flat" cmpd="sng" w="12700">
              <a:solidFill>
                <a:srgbClr val="00B0F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6"/>
            <p:cNvSpPr txBox="1"/>
            <p:nvPr/>
          </p:nvSpPr>
          <p:spPr>
            <a:xfrm>
              <a:off x="8505867" y="270508"/>
              <a:ext cx="1306130" cy="130613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0" i="0" lang="en-IN" sz="1600" u="none" cap="none" strike="noStrike">
                  <a:solidFill>
                    <a:schemeClr val="dk1"/>
                  </a:solidFill>
                  <a:latin typeface="Calibri"/>
                  <a:ea typeface="Calibri"/>
                  <a:cs typeface="Calibri"/>
                  <a:sym typeface="Calibri"/>
                </a:rPr>
                <a:t>Keeping up with latest trends in ML</a:t>
              </a:r>
              <a:endParaRPr b="0" i="0" sz="1600" u="none" cap="none" strike="noStrike">
                <a:solidFill>
                  <a:schemeClr val="dk1"/>
                </a:solidFill>
                <a:latin typeface="Calibri"/>
                <a:ea typeface="Calibri"/>
                <a:cs typeface="Calibri"/>
                <a:sym typeface="Calibri"/>
              </a:endParaRPr>
            </a:p>
          </p:txBody>
        </p:sp>
      </p:grpSp>
      <p:sp>
        <p:nvSpPr>
          <p:cNvPr id="224" name="Google Shape;224;p36"/>
          <p:cNvSpPr txBox="1"/>
          <p:nvPr/>
        </p:nvSpPr>
        <p:spPr>
          <a:xfrm>
            <a:off x="873280" y="4811069"/>
            <a:ext cx="210558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Boosting</a:t>
            </a:r>
            <a:endParaRPr b="1" i="0" sz="1800" u="none" cap="none" strike="noStrike">
              <a:solidFill>
                <a:srgbClr val="0070C0"/>
              </a:solidFill>
              <a:latin typeface="Calibri"/>
              <a:ea typeface="Calibri"/>
              <a:cs typeface="Calibri"/>
              <a:sym typeface="Calibri"/>
            </a:endParaRPr>
          </a:p>
        </p:txBody>
      </p:sp>
      <p:sp>
        <p:nvSpPr>
          <p:cNvPr id="225" name="Google Shape;225;p36"/>
          <p:cNvSpPr txBox="1"/>
          <p:nvPr/>
        </p:nvSpPr>
        <p:spPr>
          <a:xfrm>
            <a:off x="3068128" y="4825496"/>
            <a:ext cx="1906455"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SVM</a:t>
            </a:r>
            <a:endParaRPr b="1" i="0" sz="1800" u="none" cap="none" strike="noStrike">
              <a:solidFill>
                <a:srgbClr val="0070C0"/>
              </a:solidFill>
              <a:latin typeface="Calibri"/>
              <a:ea typeface="Calibri"/>
              <a:cs typeface="Calibri"/>
              <a:sym typeface="Calibri"/>
            </a:endParaRPr>
          </a:p>
        </p:txBody>
      </p:sp>
      <p:sp>
        <p:nvSpPr>
          <p:cNvPr id="226" name="Google Shape;226;p36"/>
          <p:cNvSpPr txBox="1"/>
          <p:nvPr/>
        </p:nvSpPr>
        <p:spPr>
          <a:xfrm>
            <a:off x="9130456" y="4764396"/>
            <a:ext cx="260436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Auto ML &amp; Research Methodology</a:t>
            </a:r>
            <a:endParaRPr b="1" i="0" sz="1800" u="none" cap="none" strike="noStrike">
              <a:solidFill>
                <a:srgbClr val="0070C0"/>
              </a:solidFill>
              <a:latin typeface="Calibri"/>
              <a:ea typeface="Calibri"/>
              <a:cs typeface="Calibri"/>
              <a:sym typeface="Calibri"/>
            </a:endParaRPr>
          </a:p>
        </p:txBody>
      </p:sp>
      <p:sp>
        <p:nvSpPr>
          <p:cNvPr id="227" name="Google Shape;227;p36"/>
          <p:cNvSpPr txBox="1"/>
          <p:nvPr/>
        </p:nvSpPr>
        <p:spPr>
          <a:xfrm>
            <a:off x="5032026" y="4811069"/>
            <a:ext cx="1906455"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Stacking</a:t>
            </a:r>
            <a:endParaRPr b="1" i="0" sz="1800" u="none" cap="none" strike="noStrike">
              <a:solidFill>
                <a:srgbClr val="0070C0"/>
              </a:solidFill>
              <a:latin typeface="Calibri"/>
              <a:ea typeface="Calibri"/>
              <a:cs typeface="Calibri"/>
              <a:sym typeface="Calibri"/>
            </a:endParaRPr>
          </a:p>
        </p:txBody>
      </p:sp>
      <p:sp>
        <p:nvSpPr>
          <p:cNvPr id="228" name="Google Shape;228;p36"/>
          <p:cNvSpPr txBox="1"/>
          <p:nvPr/>
        </p:nvSpPr>
        <p:spPr>
          <a:xfrm>
            <a:off x="7053366" y="4811069"/>
            <a:ext cx="1906455"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IN" sz="1800" u="none" cap="none" strike="noStrike">
                <a:solidFill>
                  <a:srgbClr val="0070C0"/>
                </a:solidFill>
                <a:latin typeface="Calibri"/>
                <a:ea typeface="Calibri"/>
                <a:cs typeface="Calibri"/>
                <a:sym typeface="Calibri"/>
              </a:rPr>
              <a:t>Unsupervised learning</a:t>
            </a:r>
            <a:endParaRPr b="1" i="0" sz="1800" u="none" cap="none" strike="noStrike">
              <a:solidFill>
                <a:srgbClr val="0070C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pic>
        <p:nvPicPr>
          <p:cNvPr id="878" name="Google Shape;878;p72"/>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879" name="Google Shape;879;p72"/>
          <p:cNvSpPr txBox="1"/>
          <p:nvPr/>
        </p:nvSpPr>
        <p:spPr>
          <a:xfrm>
            <a:off x="1501347" y="2605177"/>
            <a:ext cx="9440020"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Problems that Data Science solves</a:t>
            </a:r>
            <a:endParaRPr b="1" i="0" sz="4400" u="none" cap="none" strike="noStrike">
              <a:solidFill>
                <a:srgbClr val="1E4E79"/>
              </a:solidFill>
              <a:latin typeface="Raleway"/>
              <a:ea typeface="Raleway"/>
              <a:cs typeface="Raleway"/>
              <a:sym typeface="Raleway"/>
            </a:endParaRPr>
          </a:p>
        </p:txBody>
      </p:sp>
      <p:sp>
        <p:nvSpPr>
          <p:cNvPr id="880" name="Google Shape;880;p72"/>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pic>
        <p:nvPicPr>
          <p:cNvPr id="885" name="Google Shape;885;p73"/>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886" name="Google Shape;886;p73"/>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887" name="Google Shape;887;p73"/>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grpSp>
        <p:nvGrpSpPr>
          <p:cNvPr id="888" name="Google Shape;888;p73"/>
          <p:cNvGrpSpPr/>
          <p:nvPr/>
        </p:nvGrpSpPr>
        <p:grpSpPr>
          <a:xfrm>
            <a:off x="1352754" y="2325629"/>
            <a:ext cx="5870528" cy="2891422"/>
            <a:chOff x="5803312" y="1989616"/>
            <a:chExt cx="5870528" cy="2891422"/>
          </a:xfrm>
        </p:grpSpPr>
        <p:sp>
          <p:nvSpPr>
            <p:cNvPr id="889" name="Google Shape;889;p73"/>
            <p:cNvSpPr txBox="1"/>
            <p:nvPr/>
          </p:nvSpPr>
          <p:spPr>
            <a:xfrm>
              <a:off x="5980808" y="1989616"/>
              <a:ext cx="328206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Is this A or B?</a:t>
              </a:r>
              <a:endParaRPr b="0" i="0" sz="2000" u="none" cap="none" strike="noStrike">
                <a:solidFill>
                  <a:schemeClr val="dk1"/>
                </a:solidFill>
                <a:latin typeface="Source Sans Pro"/>
                <a:ea typeface="Source Sans Pro"/>
                <a:cs typeface="Source Sans Pro"/>
                <a:sym typeface="Source Sans Pro"/>
              </a:endParaRPr>
            </a:p>
          </p:txBody>
        </p:sp>
        <p:grpSp>
          <p:nvGrpSpPr>
            <p:cNvPr id="890" name="Google Shape;890;p73"/>
            <p:cNvGrpSpPr/>
            <p:nvPr/>
          </p:nvGrpSpPr>
          <p:grpSpPr>
            <a:xfrm>
              <a:off x="5803312" y="2133408"/>
              <a:ext cx="120201" cy="2603838"/>
              <a:chOff x="6043879" y="1941085"/>
              <a:chExt cx="120201" cy="2603838"/>
            </a:xfrm>
          </p:grpSpPr>
          <p:cxnSp>
            <p:nvCxnSpPr>
              <p:cNvPr id="891" name="Google Shape;891;p73"/>
              <p:cNvCxnSpPr/>
              <p:nvPr/>
            </p:nvCxnSpPr>
            <p:spPr>
              <a:xfrm>
                <a:off x="6101174" y="1941085"/>
                <a:ext cx="0" cy="2603838"/>
              </a:xfrm>
              <a:prstGeom prst="straightConnector1">
                <a:avLst/>
              </a:prstGeom>
              <a:solidFill>
                <a:schemeClr val="lt1"/>
              </a:solidFill>
              <a:ln cap="flat" cmpd="sng" w="9525">
                <a:solidFill>
                  <a:srgbClr val="2E90CD"/>
                </a:solidFill>
                <a:prstDash val="solid"/>
                <a:round/>
                <a:headEnd len="sm" w="sm" type="none"/>
                <a:tailEnd len="sm" w="sm" type="none"/>
              </a:ln>
            </p:spPr>
          </p:cxnSp>
          <p:sp>
            <p:nvSpPr>
              <p:cNvPr id="892" name="Google Shape;892;p73"/>
              <p:cNvSpPr/>
              <p:nvPr/>
            </p:nvSpPr>
            <p:spPr>
              <a:xfrm>
                <a:off x="6048886" y="2563913"/>
                <a:ext cx="112526" cy="112526"/>
              </a:xfrm>
              <a:prstGeom prst="ellipse">
                <a:avLst/>
              </a:prstGeom>
              <a:solidFill>
                <a:schemeClr val="lt1"/>
              </a:solidFill>
              <a:ln cap="flat" cmpd="sng" w="1905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3" name="Google Shape;893;p73"/>
              <p:cNvSpPr/>
              <p:nvPr/>
            </p:nvSpPr>
            <p:spPr>
              <a:xfrm>
                <a:off x="6049080" y="3186741"/>
                <a:ext cx="112526" cy="112526"/>
              </a:xfrm>
              <a:prstGeom prst="ellipse">
                <a:avLst/>
              </a:prstGeom>
              <a:solidFill>
                <a:schemeClr val="lt1"/>
              </a:solidFill>
              <a:ln cap="flat" cmpd="sng" w="1905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4" name="Google Shape;894;p73"/>
              <p:cNvSpPr/>
              <p:nvPr/>
            </p:nvSpPr>
            <p:spPr>
              <a:xfrm>
                <a:off x="6051554" y="1941085"/>
                <a:ext cx="112526" cy="112526"/>
              </a:xfrm>
              <a:prstGeom prst="ellipse">
                <a:avLst/>
              </a:prstGeom>
              <a:solidFill>
                <a:schemeClr val="lt1"/>
              </a:solidFill>
              <a:ln cap="flat" cmpd="sng" w="1905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5" name="Google Shape;895;p73"/>
              <p:cNvSpPr/>
              <p:nvPr/>
            </p:nvSpPr>
            <p:spPr>
              <a:xfrm>
                <a:off x="6043879" y="4432397"/>
                <a:ext cx="112526" cy="112526"/>
              </a:xfrm>
              <a:prstGeom prst="ellipse">
                <a:avLst/>
              </a:prstGeom>
              <a:solidFill>
                <a:schemeClr val="lt1"/>
              </a:solidFill>
              <a:ln cap="flat" cmpd="sng" w="1905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6" name="Google Shape;896;p73"/>
              <p:cNvSpPr/>
              <p:nvPr/>
            </p:nvSpPr>
            <p:spPr>
              <a:xfrm>
                <a:off x="6049187" y="3809569"/>
                <a:ext cx="112526" cy="112526"/>
              </a:xfrm>
              <a:prstGeom prst="ellipse">
                <a:avLst/>
              </a:prstGeom>
              <a:solidFill>
                <a:schemeClr val="lt1"/>
              </a:solidFill>
              <a:ln cap="flat" cmpd="sng" w="19050">
                <a:solidFill>
                  <a:srgbClr val="2E90C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97" name="Google Shape;897;p73"/>
            <p:cNvSpPr txBox="1"/>
            <p:nvPr/>
          </p:nvSpPr>
          <p:spPr>
            <a:xfrm>
              <a:off x="5980808" y="2612444"/>
              <a:ext cx="328206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Is this weird?</a:t>
              </a:r>
              <a:endParaRPr b="0" i="0" sz="2000" u="none" cap="none" strike="noStrike">
                <a:solidFill>
                  <a:schemeClr val="dk1"/>
                </a:solidFill>
                <a:latin typeface="Source Sans Pro"/>
                <a:ea typeface="Source Sans Pro"/>
                <a:cs typeface="Source Sans Pro"/>
                <a:sym typeface="Source Sans Pro"/>
              </a:endParaRPr>
            </a:p>
          </p:txBody>
        </p:sp>
        <p:sp>
          <p:nvSpPr>
            <p:cNvPr id="898" name="Google Shape;898;p73"/>
            <p:cNvSpPr txBox="1"/>
            <p:nvPr/>
          </p:nvSpPr>
          <p:spPr>
            <a:xfrm>
              <a:off x="5970464" y="3235272"/>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How much or how many?</a:t>
              </a:r>
              <a:endParaRPr b="0" i="0" sz="2000" u="none" cap="none" strike="noStrike">
                <a:solidFill>
                  <a:schemeClr val="dk1"/>
                </a:solidFill>
                <a:latin typeface="Source Sans Pro"/>
                <a:ea typeface="Source Sans Pro"/>
                <a:cs typeface="Source Sans Pro"/>
                <a:sym typeface="Source Sans Pro"/>
              </a:endParaRPr>
            </a:p>
          </p:txBody>
        </p:sp>
        <p:sp>
          <p:nvSpPr>
            <p:cNvPr id="899" name="Google Shape;899;p73"/>
            <p:cNvSpPr txBox="1"/>
            <p:nvPr/>
          </p:nvSpPr>
          <p:spPr>
            <a:xfrm>
              <a:off x="5970464" y="3858100"/>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How is this organized?</a:t>
              </a:r>
              <a:endParaRPr b="0" i="0" sz="2000" u="none" cap="none" strike="noStrike">
                <a:solidFill>
                  <a:schemeClr val="dk1"/>
                </a:solidFill>
                <a:latin typeface="Source Sans Pro"/>
                <a:ea typeface="Source Sans Pro"/>
                <a:cs typeface="Source Sans Pro"/>
                <a:sym typeface="Source Sans Pro"/>
              </a:endParaRPr>
            </a:p>
          </p:txBody>
        </p:sp>
        <p:sp>
          <p:nvSpPr>
            <p:cNvPr id="900" name="Google Shape;900;p73"/>
            <p:cNvSpPr txBox="1"/>
            <p:nvPr/>
          </p:nvSpPr>
          <p:spPr>
            <a:xfrm>
              <a:off x="5970464" y="4480928"/>
              <a:ext cx="5703376"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What should I do now?</a:t>
              </a:r>
              <a:endParaRPr b="0" i="0" sz="20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id="905" name="Google Shape;905;p74"/>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906" name="Google Shape;906;p74"/>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907" name="Google Shape;907;p74"/>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pic>
        <p:nvPicPr>
          <p:cNvPr id="908" name="Google Shape;908;p74"/>
          <p:cNvPicPr preferRelativeResize="0"/>
          <p:nvPr/>
        </p:nvPicPr>
        <p:blipFill rotWithShape="1">
          <a:blip r:embed="rId4">
            <a:alphaModFix/>
          </a:blip>
          <a:srcRect b="0" l="0" r="0" t="0"/>
          <a:stretch/>
        </p:blipFill>
        <p:spPr>
          <a:xfrm>
            <a:off x="3724824" y="1654062"/>
            <a:ext cx="3361336" cy="3370000"/>
          </a:xfrm>
          <a:prstGeom prst="ellipse">
            <a:avLst/>
          </a:prstGeom>
          <a:noFill/>
          <a:ln cap="flat" cmpd="sng" w="57150">
            <a:solidFill>
              <a:srgbClr val="2E90CD"/>
            </a:solidFill>
            <a:prstDash val="solid"/>
            <a:round/>
            <a:headEnd len="sm" w="sm" type="none"/>
            <a:tailEnd len="sm" w="sm" type="none"/>
          </a:ln>
        </p:spPr>
      </p:pic>
      <p:pic>
        <p:nvPicPr>
          <p:cNvPr id="909" name="Google Shape;909;p74"/>
          <p:cNvPicPr preferRelativeResize="0"/>
          <p:nvPr/>
        </p:nvPicPr>
        <p:blipFill rotWithShape="1">
          <a:blip r:embed="rId5">
            <a:alphaModFix/>
          </a:blip>
          <a:srcRect b="0" l="0" r="0" t="0"/>
          <a:stretch/>
        </p:blipFill>
        <p:spPr>
          <a:xfrm>
            <a:off x="7862112" y="1654063"/>
            <a:ext cx="3361336" cy="3370000"/>
          </a:xfrm>
          <a:prstGeom prst="ellipse">
            <a:avLst/>
          </a:prstGeom>
          <a:noFill/>
          <a:ln cap="flat" cmpd="sng" w="57150">
            <a:solidFill>
              <a:srgbClr val="2E90CD"/>
            </a:solidFill>
            <a:prstDash val="solid"/>
            <a:round/>
            <a:headEnd len="sm" w="sm" type="none"/>
            <a:tailEnd len="sm" w="sm" type="none"/>
          </a:ln>
        </p:spPr>
      </p:pic>
      <p:sp>
        <p:nvSpPr>
          <p:cNvPr id="910" name="Google Shape;910;p74"/>
          <p:cNvSpPr txBox="1"/>
          <p:nvPr/>
        </p:nvSpPr>
        <p:spPr>
          <a:xfrm>
            <a:off x="678441" y="3214644"/>
            <a:ext cx="2117768"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Classification</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911" name="Google Shape;911;p74"/>
          <p:cNvSpPr/>
          <p:nvPr/>
        </p:nvSpPr>
        <p:spPr>
          <a:xfrm>
            <a:off x="557499" y="2213097"/>
            <a:ext cx="3303958"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2E75B5"/>
                </a:solidFill>
                <a:latin typeface="Source Sans Pro"/>
                <a:ea typeface="Source Sans Pro"/>
                <a:cs typeface="Source Sans Pro"/>
                <a:sym typeface="Source Sans Pro"/>
              </a:rPr>
              <a:t>Is this A or B?</a:t>
            </a:r>
            <a:endParaRPr b="1" i="0" sz="3600" u="none" cap="none" strike="noStrike">
              <a:solidFill>
                <a:srgbClr val="2E75B5"/>
              </a:solidFill>
              <a:latin typeface="Source Sans Pro"/>
              <a:ea typeface="Source Sans Pro"/>
              <a:cs typeface="Source Sans Pro"/>
              <a:sym typeface="Source Sans Pro"/>
            </a:endParaRPr>
          </a:p>
        </p:txBody>
      </p:sp>
      <p:sp>
        <p:nvSpPr>
          <p:cNvPr id="912" name="Google Shape;912;p74"/>
          <p:cNvSpPr txBox="1"/>
          <p:nvPr/>
        </p:nvSpPr>
        <p:spPr>
          <a:xfrm>
            <a:off x="3861457" y="5364542"/>
            <a:ext cx="308807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Will this applicant be able to repay the loan?</a:t>
            </a:r>
            <a:endParaRPr b="0" i="0" sz="2000" u="none" cap="none" strike="noStrike">
              <a:solidFill>
                <a:srgbClr val="11151A"/>
              </a:solidFill>
              <a:latin typeface="Source Sans Pro"/>
              <a:ea typeface="Source Sans Pro"/>
              <a:cs typeface="Source Sans Pro"/>
              <a:sym typeface="Source Sans Pro"/>
            </a:endParaRPr>
          </a:p>
        </p:txBody>
      </p:sp>
      <p:sp>
        <p:nvSpPr>
          <p:cNvPr id="913" name="Google Shape;913;p74"/>
          <p:cNvSpPr txBox="1"/>
          <p:nvPr/>
        </p:nvSpPr>
        <p:spPr>
          <a:xfrm>
            <a:off x="7998745" y="5332573"/>
            <a:ext cx="3088070"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Identify a human &amp; a dog? </a:t>
            </a:r>
            <a:endParaRPr b="0" i="0" sz="2000" u="none" cap="none" strike="noStrike">
              <a:solidFill>
                <a:srgbClr val="11151A"/>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pic>
        <p:nvPicPr>
          <p:cNvPr id="918" name="Google Shape;918;p75"/>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919" name="Google Shape;919;p75"/>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920" name="Google Shape;920;p75"/>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pic>
        <p:nvPicPr>
          <p:cNvPr id="921" name="Google Shape;921;p75"/>
          <p:cNvPicPr preferRelativeResize="0"/>
          <p:nvPr/>
        </p:nvPicPr>
        <p:blipFill rotWithShape="1">
          <a:blip r:embed="rId4">
            <a:alphaModFix/>
          </a:blip>
          <a:srcRect b="0" l="0" r="0" t="0"/>
          <a:stretch/>
        </p:blipFill>
        <p:spPr>
          <a:xfrm>
            <a:off x="7848032" y="1654818"/>
            <a:ext cx="3373688" cy="3317693"/>
          </a:xfrm>
          <a:prstGeom prst="ellipse">
            <a:avLst/>
          </a:prstGeom>
          <a:noFill/>
          <a:ln cap="flat" cmpd="sng" w="57150">
            <a:solidFill>
              <a:srgbClr val="2E90CD"/>
            </a:solidFill>
            <a:prstDash val="solid"/>
            <a:round/>
            <a:headEnd len="sm" w="sm" type="none"/>
            <a:tailEnd len="sm" w="sm" type="none"/>
          </a:ln>
        </p:spPr>
      </p:pic>
      <p:pic>
        <p:nvPicPr>
          <p:cNvPr id="922" name="Google Shape;922;p75"/>
          <p:cNvPicPr preferRelativeResize="0"/>
          <p:nvPr/>
        </p:nvPicPr>
        <p:blipFill rotWithShape="1">
          <a:blip r:embed="rId5">
            <a:alphaModFix/>
          </a:blip>
          <a:srcRect b="0" l="16681" r="16680" t="0"/>
          <a:stretch/>
        </p:blipFill>
        <p:spPr>
          <a:xfrm>
            <a:off x="3724824" y="1654818"/>
            <a:ext cx="3361336" cy="3361336"/>
          </a:xfrm>
          <a:prstGeom prst="ellipse">
            <a:avLst/>
          </a:prstGeom>
          <a:noFill/>
          <a:ln cap="flat" cmpd="sng" w="57150">
            <a:solidFill>
              <a:srgbClr val="2E90CD"/>
            </a:solidFill>
            <a:prstDash val="solid"/>
            <a:round/>
            <a:headEnd len="sm" w="sm" type="none"/>
            <a:tailEnd len="sm" w="sm" type="none"/>
          </a:ln>
        </p:spPr>
      </p:pic>
      <p:sp>
        <p:nvSpPr>
          <p:cNvPr id="923" name="Google Shape;923;p75"/>
          <p:cNvSpPr txBox="1"/>
          <p:nvPr/>
        </p:nvSpPr>
        <p:spPr>
          <a:xfrm>
            <a:off x="678441" y="3214644"/>
            <a:ext cx="176397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Anomaly</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924" name="Google Shape;924;p75"/>
          <p:cNvSpPr/>
          <p:nvPr/>
        </p:nvSpPr>
        <p:spPr>
          <a:xfrm>
            <a:off x="521397" y="2324212"/>
            <a:ext cx="335022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2E75B5"/>
                </a:solidFill>
                <a:latin typeface="Source Sans Pro"/>
                <a:ea typeface="Source Sans Pro"/>
                <a:cs typeface="Source Sans Pro"/>
                <a:sym typeface="Source Sans Pro"/>
              </a:rPr>
              <a:t>Is this weird?</a:t>
            </a:r>
            <a:endParaRPr b="1" i="0" sz="3600" u="none" cap="none" strike="noStrike">
              <a:solidFill>
                <a:srgbClr val="2E75B5"/>
              </a:solidFill>
              <a:latin typeface="Source Sans Pro"/>
              <a:ea typeface="Source Sans Pro"/>
              <a:cs typeface="Source Sans Pro"/>
              <a:sym typeface="Source Sans Pro"/>
            </a:endParaRPr>
          </a:p>
        </p:txBody>
      </p:sp>
      <p:sp>
        <p:nvSpPr>
          <p:cNvPr id="925" name="Google Shape;925;p75"/>
          <p:cNvSpPr txBox="1"/>
          <p:nvPr/>
        </p:nvSpPr>
        <p:spPr>
          <a:xfrm>
            <a:off x="3871617" y="5364542"/>
            <a:ext cx="308807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Is this mail in your inbox spam?</a:t>
            </a:r>
            <a:endParaRPr b="0" i="0" sz="2000" u="none" cap="none" strike="noStrike">
              <a:solidFill>
                <a:srgbClr val="11151A"/>
              </a:solidFill>
              <a:latin typeface="Source Sans Pro"/>
              <a:ea typeface="Source Sans Pro"/>
              <a:cs typeface="Source Sans Pro"/>
              <a:sym typeface="Source Sans Pro"/>
            </a:endParaRPr>
          </a:p>
        </p:txBody>
      </p:sp>
      <p:sp>
        <p:nvSpPr>
          <p:cNvPr id="926" name="Google Shape;926;p75"/>
          <p:cNvSpPr txBox="1"/>
          <p:nvPr/>
        </p:nvSpPr>
        <p:spPr>
          <a:xfrm>
            <a:off x="8077201" y="5364542"/>
            <a:ext cx="308807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Is someone riding bike on a walkway?</a:t>
            </a:r>
            <a:endParaRPr b="0" i="0" sz="2000" u="none" cap="none" strike="noStrike">
              <a:solidFill>
                <a:srgbClr val="11151A"/>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Google Shape;931;p76"/>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932" name="Google Shape;932;p76"/>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933" name="Google Shape;933;p76"/>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pic>
        <p:nvPicPr>
          <p:cNvPr id="934" name="Google Shape;934;p76"/>
          <p:cNvPicPr preferRelativeResize="0"/>
          <p:nvPr/>
        </p:nvPicPr>
        <p:blipFill rotWithShape="1">
          <a:blip r:embed="rId4">
            <a:alphaModFix/>
          </a:blip>
          <a:srcRect b="0" l="16528" r="16527" t="0"/>
          <a:stretch/>
        </p:blipFill>
        <p:spPr>
          <a:xfrm>
            <a:off x="7841856" y="1648642"/>
            <a:ext cx="3373688" cy="3373688"/>
          </a:xfrm>
          <a:prstGeom prst="ellipse">
            <a:avLst/>
          </a:prstGeom>
          <a:noFill/>
          <a:ln cap="flat" cmpd="sng" w="57150">
            <a:solidFill>
              <a:srgbClr val="2E90CD"/>
            </a:solidFill>
            <a:prstDash val="solid"/>
            <a:round/>
            <a:headEnd len="sm" w="sm" type="none"/>
            <a:tailEnd len="sm" w="sm" type="none"/>
          </a:ln>
        </p:spPr>
      </p:pic>
      <p:pic>
        <p:nvPicPr>
          <p:cNvPr id="935" name="Google Shape;935;p76"/>
          <p:cNvPicPr preferRelativeResize="0"/>
          <p:nvPr/>
        </p:nvPicPr>
        <p:blipFill rotWithShape="1">
          <a:blip r:embed="rId5">
            <a:alphaModFix/>
          </a:blip>
          <a:srcRect b="0" l="0" r="0" t="0"/>
          <a:stretch/>
        </p:blipFill>
        <p:spPr>
          <a:xfrm>
            <a:off x="3718648" y="1648643"/>
            <a:ext cx="3529142" cy="3378338"/>
          </a:xfrm>
          <a:prstGeom prst="ellipse">
            <a:avLst/>
          </a:prstGeom>
          <a:noFill/>
          <a:ln cap="flat" cmpd="sng" w="57150">
            <a:solidFill>
              <a:srgbClr val="2E90CD"/>
            </a:solidFill>
            <a:prstDash val="solid"/>
            <a:round/>
            <a:headEnd len="sm" w="sm" type="none"/>
            <a:tailEnd len="sm" w="sm" type="none"/>
          </a:ln>
        </p:spPr>
      </p:pic>
      <p:sp>
        <p:nvSpPr>
          <p:cNvPr id="936" name="Google Shape;936;p76"/>
          <p:cNvSpPr/>
          <p:nvPr/>
        </p:nvSpPr>
        <p:spPr>
          <a:xfrm>
            <a:off x="678441" y="2014315"/>
            <a:ext cx="3323716"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200" u="none" cap="none" strike="noStrike">
                <a:solidFill>
                  <a:srgbClr val="2E75B5"/>
                </a:solidFill>
                <a:latin typeface="Source Sans Pro"/>
                <a:ea typeface="Source Sans Pro"/>
                <a:cs typeface="Source Sans Pro"/>
                <a:sym typeface="Source Sans Pro"/>
              </a:rPr>
              <a:t>How much or</a:t>
            </a:r>
            <a:endParaRPr/>
          </a:p>
          <a:p>
            <a:pPr indent="0" lvl="0" marL="0" marR="0" rtl="0" algn="l">
              <a:lnSpc>
                <a:spcPct val="100000"/>
              </a:lnSpc>
              <a:spcBef>
                <a:spcPts val="0"/>
              </a:spcBef>
              <a:spcAft>
                <a:spcPts val="0"/>
              </a:spcAft>
              <a:buNone/>
            </a:pPr>
            <a:r>
              <a:rPr b="1" i="0" lang="en-IN" sz="3200" u="none" cap="none" strike="noStrike">
                <a:solidFill>
                  <a:srgbClr val="2E75B5"/>
                </a:solidFill>
                <a:latin typeface="Source Sans Pro"/>
                <a:ea typeface="Source Sans Pro"/>
                <a:cs typeface="Source Sans Pro"/>
                <a:sym typeface="Source Sans Pro"/>
              </a:rPr>
              <a:t>How many?</a:t>
            </a:r>
            <a:endParaRPr b="1" i="0" sz="3200" u="none" cap="none" strike="noStrike">
              <a:solidFill>
                <a:srgbClr val="2E75B5"/>
              </a:solidFill>
              <a:latin typeface="Source Sans Pro"/>
              <a:ea typeface="Source Sans Pro"/>
              <a:cs typeface="Source Sans Pro"/>
              <a:sym typeface="Source Sans Pro"/>
            </a:endParaRPr>
          </a:p>
        </p:txBody>
      </p:sp>
      <p:sp>
        <p:nvSpPr>
          <p:cNvPr id="937" name="Google Shape;937;p76"/>
          <p:cNvSpPr txBox="1"/>
          <p:nvPr/>
        </p:nvSpPr>
        <p:spPr>
          <a:xfrm>
            <a:off x="678441" y="3014126"/>
            <a:ext cx="176397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000" u="none" cap="none" strike="noStrike">
              <a:solidFill>
                <a:srgbClr val="11151A"/>
              </a:solidFill>
              <a:latin typeface="Source Sans Pro SemiBold"/>
              <a:ea typeface="Source Sans Pro SemiBold"/>
              <a:cs typeface="Source Sans Pro SemiBold"/>
              <a:sym typeface="Source Sans Pro SemiBold"/>
            </a:endParaRPr>
          </a:p>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Regression</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938" name="Google Shape;938;p76"/>
          <p:cNvSpPr txBox="1"/>
          <p:nvPr/>
        </p:nvSpPr>
        <p:spPr>
          <a:xfrm>
            <a:off x="3855281" y="5364542"/>
            <a:ext cx="308807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How much will this used car sell for?</a:t>
            </a:r>
            <a:endParaRPr b="0" i="0" sz="2000" u="none" cap="none" strike="noStrike">
              <a:solidFill>
                <a:srgbClr val="11151A"/>
              </a:solidFill>
              <a:latin typeface="Source Sans Pro"/>
              <a:ea typeface="Source Sans Pro"/>
              <a:cs typeface="Source Sans Pro"/>
              <a:sym typeface="Source Sans Pro"/>
            </a:endParaRPr>
          </a:p>
        </p:txBody>
      </p:sp>
      <p:sp>
        <p:nvSpPr>
          <p:cNvPr id="939" name="Google Shape;939;p76"/>
          <p:cNvSpPr txBox="1"/>
          <p:nvPr/>
        </p:nvSpPr>
        <p:spPr>
          <a:xfrm>
            <a:off x="7759700" y="5364542"/>
            <a:ext cx="37210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Predict how much product sales will be achieved in this month?</a:t>
            </a:r>
            <a:endParaRPr b="0" i="0" sz="2000" u="none" cap="none" strike="noStrike">
              <a:solidFill>
                <a:srgbClr val="11151A"/>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pic>
        <p:nvPicPr>
          <p:cNvPr id="944" name="Google Shape;944;p77"/>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945" name="Google Shape;945;p77"/>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946" name="Google Shape;946;p77"/>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pic>
        <p:nvPicPr>
          <p:cNvPr id="947" name="Google Shape;947;p77"/>
          <p:cNvPicPr preferRelativeResize="0"/>
          <p:nvPr/>
        </p:nvPicPr>
        <p:blipFill rotWithShape="1">
          <a:blip r:embed="rId4">
            <a:alphaModFix/>
          </a:blip>
          <a:srcRect b="0" l="0" r="0" t="0"/>
          <a:stretch/>
        </p:blipFill>
        <p:spPr>
          <a:xfrm>
            <a:off x="7841856" y="1648642"/>
            <a:ext cx="3373688" cy="3373688"/>
          </a:xfrm>
          <a:prstGeom prst="ellipse">
            <a:avLst/>
          </a:prstGeom>
          <a:noFill/>
          <a:ln cap="flat" cmpd="sng" w="57150">
            <a:solidFill>
              <a:srgbClr val="2E90CD"/>
            </a:solidFill>
            <a:prstDash val="solid"/>
            <a:round/>
            <a:headEnd len="sm" w="sm" type="none"/>
            <a:tailEnd len="sm" w="sm" type="none"/>
          </a:ln>
        </p:spPr>
      </p:pic>
      <p:pic>
        <p:nvPicPr>
          <p:cNvPr id="948" name="Google Shape;948;p77"/>
          <p:cNvPicPr preferRelativeResize="0"/>
          <p:nvPr/>
        </p:nvPicPr>
        <p:blipFill rotWithShape="1">
          <a:blip r:embed="rId5">
            <a:alphaModFix/>
          </a:blip>
          <a:srcRect b="0" l="0" r="0" t="0"/>
          <a:stretch/>
        </p:blipFill>
        <p:spPr>
          <a:xfrm>
            <a:off x="3718648" y="1654818"/>
            <a:ext cx="3361336" cy="3361336"/>
          </a:xfrm>
          <a:prstGeom prst="ellipse">
            <a:avLst/>
          </a:prstGeom>
          <a:noFill/>
          <a:ln cap="flat" cmpd="sng" w="57150">
            <a:solidFill>
              <a:srgbClr val="2E90CD"/>
            </a:solidFill>
            <a:prstDash val="solid"/>
            <a:round/>
            <a:headEnd len="sm" w="sm" type="none"/>
            <a:tailEnd len="sm" w="sm" type="none"/>
          </a:ln>
        </p:spPr>
      </p:pic>
      <p:sp>
        <p:nvSpPr>
          <p:cNvPr id="949" name="Google Shape;949;p77"/>
          <p:cNvSpPr/>
          <p:nvPr/>
        </p:nvSpPr>
        <p:spPr>
          <a:xfrm>
            <a:off x="678441" y="2014315"/>
            <a:ext cx="2652371"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200" u="none" cap="none" strike="noStrike">
                <a:solidFill>
                  <a:srgbClr val="2E75B5"/>
                </a:solidFill>
                <a:latin typeface="Source Sans Pro"/>
                <a:ea typeface="Source Sans Pro"/>
                <a:cs typeface="Source Sans Pro"/>
                <a:sym typeface="Source Sans Pro"/>
              </a:rPr>
              <a:t>How is this organized?</a:t>
            </a:r>
            <a:endParaRPr b="1" i="0" sz="3200" u="none" cap="none" strike="noStrike">
              <a:solidFill>
                <a:srgbClr val="2E75B5"/>
              </a:solidFill>
              <a:latin typeface="Source Sans Pro"/>
              <a:ea typeface="Source Sans Pro"/>
              <a:cs typeface="Source Sans Pro"/>
              <a:sym typeface="Source Sans Pro"/>
            </a:endParaRPr>
          </a:p>
        </p:txBody>
      </p:sp>
      <p:sp>
        <p:nvSpPr>
          <p:cNvPr id="950" name="Google Shape;950;p77"/>
          <p:cNvSpPr txBox="1"/>
          <p:nvPr/>
        </p:nvSpPr>
        <p:spPr>
          <a:xfrm>
            <a:off x="678441" y="3214644"/>
            <a:ext cx="176397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Clustering</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951" name="Google Shape;951;p77"/>
          <p:cNvSpPr txBox="1"/>
          <p:nvPr/>
        </p:nvSpPr>
        <p:spPr>
          <a:xfrm>
            <a:off x="3855281" y="5364542"/>
            <a:ext cx="3088070"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Which viewers like the same kind of movies?</a:t>
            </a:r>
            <a:endParaRPr b="0" i="0" sz="2000" u="none" cap="none" strike="noStrike">
              <a:solidFill>
                <a:srgbClr val="11151A"/>
              </a:solidFill>
              <a:latin typeface="Source Sans Pro"/>
              <a:ea typeface="Source Sans Pro"/>
              <a:cs typeface="Source Sans Pro"/>
              <a:sym typeface="Source Sans Pro"/>
            </a:endParaRPr>
          </a:p>
        </p:txBody>
      </p:sp>
      <p:sp>
        <p:nvSpPr>
          <p:cNvPr id="952" name="Google Shape;952;p77"/>
          <p:cNvSpPr txBox="1"/>
          <p:nvPr/>
        </p:nvSpPr>
        <p:spPr>
          <a:xfrm>
            <a:off x="7984665" y="5364542"/>
            <a:ext cx="3088070"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Which pet owner groups have the same purchase behaviour for pet foods?</a:t>
            </a:r>
            <a:endParaRPr b="0" i="0" sz="2000" u="none" cap="none" strike="noStrike">
              <a:solidFill>
                <a:srgbClr val="11151A"/>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pic>
        <p:nvPicPr>
          <p:cNvPr id="958" name="Google Shape;958;p78"/>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959" name="Google Shape;959;p78"/>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960" name="Google Shape;960;p78"/>
          <p:cNvSpPr txBox="1"/>
          <p:nvPr/>
        </p:nvSpPr>
        <p:spPr>
          <a:xfrm>
            <a:off x="470691" y="482604"/>
            <a:ext cx="763465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Problems that Data Scientists solve</a:t>
            </a:r>
            <a:endParaRPr b="1" i="0" sz="4000" u="none" cap="none" strike="noStrike">
              <a:solidFill>
                <a:srgbClr val="1E4E79"/>
              </a:solidFill>
              <a:latin typeface="Arial"/>
              <a:ea typeface="Arial"/>
              <a:cs typeface="Arial"/>
              <a:sym typeface="Arial"/>
            </a:endParaRPr>
          </a:p>
        </p:txBody>
      </p:sp>
      <p:pic>
        <p:nvPicPr>
          <p:cNvPr id="961" name="Google Shape;961;p78"/>
          <p:cNvPicPr preferRelativeResize="0"/>
          <p:nvPr/>
        </p:nvPicPr>
        <p:blipFill rotWithShape="1">
          <a:blip r:embed="rId4">
            <a:alphaModFix/>
          </a:blip>
          <a:srcRect b="0" l="0" r="0" t="0"/>
          <a:stretch/>
        </p:blipFill>
        <p:spPr>
          <a:xfrm>
            <a:off x="3493839" y="1648642"/>
            <a:ext cx="3642494" cy="3373688"/>
          </a:xfrm>
          <a:prstGeom prst="ellipse">
            <a:avLst/>
          </a:prstGeom>
          <a:noFill/>
          <a:ln cap="flat" cmpd="sng" w="57150">
            <a:solidFill>
              <a:srgbClr val="2E90CD"/>
            </a:solidFill>
            <a:prstDash val="solid"/>
            <a:round/>
            <a:headEnd len="sm" w="sm" type="none"/>
            <a:tailEnd len="sm" w="sm" type="none"/>
          </a:ln>
        </p:spPr>
      </p:pic>
      <p:pic>
        <p:nvPicPr>
          <p:cNvPr id="962" name="Google Shape;962;p78"/>
          <p:cNvPicPr preferRelativeResize="0"/>
          <p:nvPr/>
        </p:nvPicPr>
        <p:blipFill rotWithShape="1">
          <a:blip r:embed="rId5">
            <a:alphaModFix/>
          </a:blip>
          <a:srcRect b="0" l="12508" r="12507" t="0"/>
          <a:stretch/>
        </p:blipFill>
        <p:spPr>
          <a:xfrm>
            <a:off x="7841856" y="1648642"/>
            <a:ext cx="3373688" cy="3373688"/>
          </a:xfrm>
          <a:prstGeom prst="ellipse">
            <a:avLst/>
          </a:prstGeom>
          <a:noFill/>
          <a:ln cap="flat" cmpd="sng" w="57150">
            <a:solidFill>
              <a:srgbClr val="2E90CD"/>
            </a:solidFill>
            <a:prstDash val="solid"/>
            <a:round/>
            <a:headEnd len="sm" w="sm" type="none"/>
            <a:tailEnd len="sm" w="sm" type="none"/>
          </a:ln>
        </p:spPr>
      </p:pic>
      <p:sp>
        <p:nvSpPr>
          <p:cNvPr id="963" name="Google Shape;963;p78"/>
          <p:cNvSpPr/>
          <p:nvPr/>
        </p:nvSpPr>
        <p:spPr>
          <a:xfrm>
            <a:off x="678441" y="2014315"/>
            <a:ext cx="2815398"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200" u="none" cap="none" strike="noStrike">
                <a:solidFill>
                  <a:srgbClr val="2E75B5"/>
                </a:solidFill>
                <a:latin typeface="Source Sans Pro"/>
                <a:ea typeface="Source Sans Pro"/>
                <a:cs typeface="Source Sans Pro"/>
                <a:sym typeface="Source Sans Pro"/>
              </a:rPr>
              <a:t>What should I do now?</a:t>
            </a:r>
            <a:endParaRPr b="1" i="0" sz="3200" u="none" cap="none" strike="noStrike">
              <a:solidFill>
                <a:srgbClr val="2E75B5"/>
              </a:solidFill>
              <a:latin typeface="Source Sans Pro"/>
              <a:ea typeface="Source Sans Pro"/>
              <a:cs typeface="Source Sans Pro"/>
              <a:sym typeface="Source Sans Pro"/>
            </a:endParaRPr>
          </a:p>
        </p:txBody>
      </p:sp>
      <p:sp>
        <p:nvSpPr>
          <p:cNvPr id="964" name="Google Shape;964;p78"/>
          <p:cNvSpPr txBox="1"/>
          <p:nvPr/>
        </p:nvSpPr>
        <p:spPr>
          <a:xfrm>
            <a:off x="678440" y="3536448"/>
            <a:ext cx="210987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rgbClr val="11151A"/>
                </a:solidFill>
                <a:latin typeface="Source Sans Pro SemiBold"/>
                <a:ea typeface="Source Sans Pro SemiBold"/>
                <a:cs typeface="Source Sans Pro SemiBold"/>
                <a:sym typeface="Source Sans Pro SemiBold"/>
              </a:rPr>
              <a:t>Reinforcement learning</a:t>
            </a:r>
            <a:endParaRPr b="1" i="0" sz="2000" u="none" cap="none" strike="noStrike">
              <a:solidFill>
                <a:srgbClr val="11151A"/>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3918147" y="5364542"/>
            <a:ext cx="2962338"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How far should the Robot Jump?</a:t>
            </a:r>
            <a:endParaRPr b="0" i="0" sz="2000" u="none" cap="none" strike="noStrike">
              <a:solidFill>
                <a:srgbClr val="11151A"/>
              </a:solidFill>
              <a:latin typeface="Source Sans Pro"/>
              <a:ea typeface="Source Sans Pro"/>
              <a:cs typeface="Source Sans Pro"/>
              <a:sym typeface="Source Sans Pro"/>
            </a:endParaRPr>
          </a:p>
        </p:txBody>
      </p:sp>
      <p:sp>
        <p:nvSpPr>
          <p:cNvPr id="966" name="Google Shape;966;p78"/>
          <p:cNvSpPr txBox="1"/>
          <p:nvPr/>
        </p:nvSpPr>
        <p:spPr>
          <a:xfrm>
            <a:off x="7984665" y="5364542"/>
            <a:ext cx="3088070"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2000" u="none" cap="none" strike="noStrike">
                <a:solidFill>
                  <a:srgbClr val="11151A"/>
                </a:solidFill>
                <a:latin typeface="Source Sans Pro"/>
                <a:ea typeface="Source Sans Pro"/>
                <a:cs typeface="Source Sans Pro"/>
                <a:sym typeface="Source Sans Pro"/>
              </a:rPr>
              <a:t>Should I break, accelerate, or continue at that yellow light?</a:t>
            </a:r>
            <a:endParaRPr b="0" i="0" sz="2000" u="none" cap="none" strike="noStrike">
              <a:solidFill>
                <a:srgbClr val="11151A"/>
              </a:solidFill>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pic>
        <p:nvPicPr>
          <p:cNvPr id="971" name="Google Shape;971;p79"/>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972" name="Google Shape;972;p79"/>
          <p:cNvSpPr txBox="1"/>
          <p:nvPr/>
        </p:nvSpPr>
        <p:spPr>
          <a:xfrm>
            <a:off x="2610036" y="2605178"/>
            <a:ext cx="6010428"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Industry Applications</a:t>
            </a:r>
            <a:endParaRPr b="1" i="0" sz="4400" u="none" cap="none" strike="noStrike">
              <a:solidFill>
                <a:srgbClr val="1E4E79"/>
              </a:solidFill>
              <a:latin typeface="Raleway"/>
              <a:ea typeface="Raleway"/>
              <a:cs typeface="Raleway"/>
              <a:sym typeface="Raleway"/>
            </a:endParaRPr>
          </a:p>
        </p:txBody>
      </p:sp>
      <p:sp>
        <p:nvSpPr>
          <p:cNvPr id="973" name="Google Shape;973;p79"/>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80"/>
          <p:cNvSpPr/>
          <p:nvPr/>
        </p:nvSpPr>
        <p:spPr>
          <a:xfrm>
            <a:off x="702028" y="591088"/>
            <a:ext cx="11156950" cy="4127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Applications in Telecom Industry</a:t>
            </a:r>
            <a:endParaRPr/>
          </a:p>
        </p:txBody>
      </p:sp>
      <p:pic>
        <p:nvPicPr>
          <p:cNvPr id="979" name="Google Shape;979;p80"/>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980" name="Google Shape;980;p80"/>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981" name="Google Shape;981;p80"/>
          <p:cNvPicPr preferRelativeResize="0"/>
          <p:nvPr/>
        </p:nvPicPr>
        <p:blipFill rotWithShape="1">
          <a:blip r:embed="rId4">
            <a:alphaModFix/>
          </a:blip>
          <a:srcRect b="0" l="39685" r="18649" t="0"/>
          <a:stretch/>
        </p:blipFill>
        <p:spPr>
          <a:xfrm>
            <a:off x="6984199" y="1517189"/>
            <a:ext cx="4379130" cy="4379130"/>
          </a:xfrm>
          <a:prstGeom prst="flowChartConnector">
            <a:avLst/>
          </a:prstGeom>
          <a:noFill/>
          <a:ln>
            <a:noFill/>
          </a:ln>
        </p:spPr>
      </p:pic>
      <p:grpSp>
        <p:nvGrpSpPr>
          <p:cNvPr id="982" name="Google Shape;982;p80"/>
          <p:cNvGrpSpPr/>
          <p:nvPr/>
        </p:nvGrpSpPr>
        <p:grpSpPr>
          <a:xfrm>
            <a:off x="1151640" y="2535430"/>
            <a:ext cx="5187396" cy="2549626"/>
            <a:chOff x="5810987" y="1587241"/>
            <a:chExt cx="5187396" cy="2549626"/>
          </a:xfrm>
        </p:grpSpPr>
        <p:sp>
          <p:nvSpPr>
            <p:cNvPr id="983" name="Google Shape;983;p80"/>
            <p:cNvSpPr txBox="1"/>
            <p:nvPr/>
          </p:nvSpPr>
          <p:spPr>
            <a:xfrm>
              <a:off x="5980807" y="1587241"/>
              <a:ext cx="386418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Customer Acquisition Strategies</a:t>
              </a:r>
              <a:endParaRPr b="0" i="0" sz="2000" u="none" cap="none" strike="noStrike">
                <a:solidFill>
                  <a:schemeClr val="dk1"/>
                </a:solidFill>
                <a:latin typeface="Source Sans Pro"/>
                <a:ea typeface="Source Sans Pro"/>
                <a:cs typeface="Source Sans Pro"/>
                <a:sym typeface="Source Sans Pro"/>
              </a:endParaRPr>
            </a:p>
          </p:txBody>
        </p:sp>
        <p:grpSp>
          <p:nvGrpSpPr>
            <p:cNvPr id="984" name="Google Shape;984;p80"/>
            <p:cNvGrpSpPr/>
            <p:nvPr/>
          </p:nvGrpSpPr>
          <p:grpSpPr>
            <a:xfrm>
              <a:off x="5810987" y="1708996"/>
              <a:ext cx="123329" cy="2299319"/>
              <a:chOff x="6051554" y="1516673"/>
              <a:chExt cx="123329" cy="2299319"/>
            </a:xfrm>
          </p:grpSpPr>
          <p:cxnSp>
            <p:nvCxnSpPr>
              <p:cNvPr id="985" name="Google Shape;985;p80"/>
              <p:cNvCxnSpPr>
                <a:stCxn id="986" idx="0"/>
                <a:endCxn id="987"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988" name="Google Shape;988;p80"/>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9" name="Google Shape;989;p80"/>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6" name="Google Shape;986;p80"/>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7" name="Google Shape;987;p80"/>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990" name="Google Shape;990;p80"/>
            <p:cNvSpPr txBox="1"/>
            <p:nvPr/>
          </p:nvSpPr>
          <p:spPr>
            <a:xfrm>
              <a:off x="5980808" y="2289742"/>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Churn Analysis and Control</a:t>
              </a:r>
              <a:endParaRPr/>
            </a:p>
          </p:txBody>
        </p:sp>
        <p:sp>
          <p:nvSpPr>
            <p:cNvPr id="991" name="Google Shape;991;p80"/>
            <p:cNvSpPr txBox="1"/>
            <p:nvPr/>
          </p:nvSpPr>
          <p:spPr>
            <a:xfrm>
              <a:off x="5970464" y="3023066"/>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Up-sell / Cross-sell</a:t>
              </a:r>
              <a:endParaRPr b="0" i="0" sz="2000" u="none" cap="none" strike="noStrike">
                <a:solidFill>
                  <a:schemeClr val="dk1"/>
                </a:solidFill>
                <a:latin typeface="Source Sans Pro"/>
                <a:ea typeface="Source Sans Pro"/>
                <a:cs typeface="Source Sans Pro"/>
                <a:sym typeface="Source Sans Pro"/>
              </a:endParaRPr>
            </a:p>
          </p:txBody>
        </p:sp>
        <p:sp>
          <p:nvSpPr>
            <p:cNvPr id="992" name="Google Shape;992;p80"/>
            <p:cNvSpPr txBox="1"/>
            <p:nvPr/>
          </p:nvSpPr>
          <p:spPr>
            <a:xfrm>
              <a:off x="5970464" y="3736757"/>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Product Bundling</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81"/>
          <p:cNvSpPr txBox="1"/>
          <p:nvPr/>
        </p:nvSpPr>
        <p:spPr>
          <a:xfrm>
            <a:off x="557644" y="363210"/>
            <a:ext cx="939772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0C5AA5"/>
                </a:solidFill>
                <a:latin typeface="Arial"/>
                <a:ea typeface="Arial"/>
                <a:cs typeface="Arial"/>
                <a:sym typeface="Arial"/>
              </a:rPr>
              <a:t>Applications in Travel industry </a:t>
            </a:r>
            <a:endParaRPr b="1" i="0" sz="4000" u="none" cap="none" strike="noStrike">
              <a:solidFill>
                <a:srgbClr val="0C5AA5"/>
              </a:solidFill>
              <a:latin typeface="Arial"/>
              <a:ea typeface="Arial"/>
              <a:cs typeface="Arial"/>
              <a:sym typeface="Arial"/>
            </a:endParaRPr>
          </a:p>
        </p:txBody>
      </p:sp>
      <p:sp>
        <p:nvSpPr>
          <p:cNvPr id="999" name="Google Shape;999;p81"/>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1000" name="Google Shape;1000;p81"/>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pic>
        <p:nvPicPr>
          <p:cNvPr id="1001" name="Google Shape;1001;p81"/>
          <p:cNvPicPr preferRelativeResize="0"/>
          <p:nvPr/>
        </p:nvPicPr>
        <p:blipFill rotWithShape="1">
          <a:blip r:embed="rId4">
            <a:alphaModFix/>
          </a:blip>
          <a:srcRect b="0" l="0" r="0" t="0"/>
          <a:stretch/>
        </p:blipFill>
        <p:spPr>
          <a:xfrm>
            <a:off x="5707266" y="1335273"/>
            <a:ext cx="6207819" cy="4900534"/>
          </a:xfrm>
          <a:prstGeom prst="rect">
            <a:avLst/>
          </a:prstGeom>
          <a:noFill/>
          <a:ln>
            <a:noFill/>
          </a:ln>
        </p:spPr>
      </p:pic>
      <p:grpSp>
        <p:nvGrpSpPr>
          <p:cNvPr id="1002" name="Google Shape;1002;p81"/>
          <p:cNvGrpSpPr/>
          <p:nvPr/>
        </p:nvGrpSpPr>
        <p:grpSpPr>
          <a:xfrm>
            <a:off x="1048968" y="2329809"/>
            <a:ext cx="5187396" cy="2549626"/>
            <a:chOff x="5810987" y="1587241"/>
            <a:chExt cx="5187396" cy="2549626"/>
          </a:xfrm>
        </p:grpSpPr>
        <p:sp>
          <p:nvSpPr>
            <p:cNvPr id="1003" name="Google Shape;1003;p81"/>
            <p:cNvSpPr txBox="1"/>
            <p:nvPr/>
          </p:nvSpPr>
          <p:spPr>
            <a:xfrm>
              <a:off x="5980807" y="1587241"/>
              <a:ext cx="386418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Predict Flight Delay</a:t>
              </a:r>
              <a:endParaRPr b="0" i="0" sz="2000" u="none" cap="none" strike="noStrike">
                <a:solidFill>
                  <a:schemeClr val="dk1"/>
                </a:solidFill>
                <a:latin typeface="Source Sans Pro"/>
                <a:ea typeface="Source Sans Pro"/>
                <a:cs typeface="Source Sans Pro"/>
                <a:sym typeface="Source Sans Pro"/>
              </a:endParaRPr>
            </a:p>
          </p:txBody>
        </p:sp>
        <p:grpSp>
          <p:nvGrpSpPr>
            <p:cNvPr id="1004" name="Google Shape;1004;p81"/>
            <p:cNvGrpSpPr/>
            <p:nvPr/>
          </p:nvGrpSpPr>
          <p:grpSpPr>
            <a:xfrm>
              <a:off x="5810987" y="1708996"/>
              <a:ext cx="123329" cy="2299319"/>
              <a:chOff x="6051554" y="1516673"/>
              <a:chExt cx="123329" cy="2299319"/>
            </a:xfrm>
          </p:grpSpPr>
          <p:cxnSp>
            <p:nvCxnSpPr>
              <p:cNvPr id="1005" name="Google Shape;1005;p81"/>
              <p:cNvCxnSpPr>
                <a:stCxn id="1006" idx="0"/>
                <a:endCxn id="1007"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1008" name="Google Shape;1008;p81"/>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9" name="Google Shape;1009;p81"/>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6" name="Google Shape;1006;p81"/>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7" name="Google Shape;1007;p81"/>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10" name="Google Shape;1010;p81"/>
            <p:cNvSpPr txBox="1"/>
            <p:nvPr/>
          </p:nvSpPr>
          <p:spPr>
            <a:xfrm>
              <a:off x="5980808" y="2289742"/>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Fare estimation using Dynamic Pricing</a:t>
              </a:r>
              <a:endParaRPr b="0" i="0" sz="2000" u="none" cap="none" strike="noStrike">
                <a:solidFill>
                  <a:schemeClr val="dk1"/>
                </a:solidFill>
                <a:latin typeface="Source Sans Pro"/>
                <a:ea typeface="Source Sans Pro"/>
                <a:cs typeface="Source Sans Pro"/>
                <a:sym typeface="Source Sans Pro"/>
              </a:endParaRPr>
            </a:p>
          </p:txBody>
        </p:sp>
        <p:sp>
          <p:nvSpPr>
            <p:cNvPr id="1011" name="Google Shape;1011;p81"/>
            <p:cNvSpPr txBox="1"/>
            <p:nvPr/>
          </p:nvSpPr>
          <p:spPr>
            <a:xfrm>
              <a:off x="5970464" y="3023066"/>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Airline routes</a:t>
              </a:r>
              <a:endParaRPr b="0" i="0" sz="2000" u="none" cap="none" strike="noStrike">
                <a:solidFill>
                  <a:schemeClr val="dk1"/>
                </a:solidFill>
                <a:latin typeface="Source Sans Pro"/>
                <a:ea typeface="Source Sans Pro"/>
                <a:cs typeface="Source Sans Pro"/>
                <a:sym typeface="Source Sans Pro"/>
              </a:endParaRPr>
            </a:p>
          </p:txBody>
        </p:sp>
        <p:sp>
          <p:nvSpPr>
            <p:cNvPr id="1012" name="Google Shape;1012;p81"/>
            <p:cNvSpPr txBox="1"/>
            <p:nvPr/>
          </p:nvSpPr>
          <p:spPr>
            <a:xfrm>
              <a:off x="5970464" y="3736757"/>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Effectively Drive Customer Loyalty</a:t>
              </a:r>
              <a:endParaRPr b="0" i="0" sz="20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grpSp>
        <p:nvGrpSpPr>
          <p:cNvPr id="234" name="Google Shape;234;p37"/>
          <p:cNvGrpSpPr/>
          <p:nvPr/>
        </p:nvGrpSpPr>
        <p:grpSpPr>
          <a:xfrm>
            <a:off x="557644" y="184561"/>
            <a:ext cx="11634356" cy="1293962"/>
            <a:chOff x="557644" y="1"/>
            <a:chExt cx="11634356" cy="1293962"/>
          </a:xfrm>
        </p:grpSpPr>
        <p:grpSp>
          <p:nvGrpSpPr>
            <p:cNvPr id="235" name="Google Shape;235;p37"/>
            <p:cNvGrpSpPr/>
            <p:nvPr/>
          </p:nvGrpSpPr>
          <p:grpSpPr>
            <a:xfrm>
              <a:off x="3179913" y="281625"/>
              <a:ext cx="5325035" cy="853515"/>
              <a:chOff x="3205793" y="21796"/>
              <a:chExt cx="5325035" cy="853515"/>
            </a:xfrm>
          </p:grpSpPr>
          <p:sp>
            <p:nvSpPr>
              <p:cNvPr id="236" name="Google Shape;236;p37"/>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44546A"/>
                  </a:solidFill>
                  <a:latin typeface="Montserrat"/>
                  <a:ea typeface="Montserrat"/>
                  <a:cs typeface="Montserrat"/>
                  <a:sym typeface="Montserrat"/>
                </a:endParaRPr>
              </a:p>
            </p:txBody>
          </p:sp>
          <p:sp>
            <p:nvSpPr>
              <p:cNvPr id="237" name="Google Shape;237;p37"/>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grpSp>
        <p:grpSp>
          <p:nvGrpSpPr>
            <p:cNvPr id="238" name="Google Shape;238;p37"/>
            <p:cNvGrpSpPr/>
            <p:nvPr/>
          </p:nvGrpSpPr>
          <p:grpSpPr>
            <a:xfrm>
              <a:off x="557644" y="1"/>
              <a:ext cx="11634356" cy="1293962"/>
              <a:chOff x="557644" y="1"/>
              <a:chExt cx="11634356" cy="1293962"/>
            </a:xfrm>
          </p:grpSpPr>
          <p:pic>
            <p:nvPicPr>
              <p:cNvPr id="239" name="Google Shape;239;p37"/>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240" name="Google Shape;240;p37"/>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rgbClr val="FFFFFF"/>
                  </a:solidFill>
                  <a:latin typeface="Calibri"/>
                  <a:ea typeface="Calibri"/>
                  <a:cs typeface="Calibri"/>
                  <a:sym typeface="Calibri"/>
                </a:endParaRPr>
              </a:p>
            </p:txBody>
          </p:sp>
        </p:grpSp>
      </p:grpSp>
      <p:sp>
        <p:nvSpPr>
          <p:cNvPr id="241" name="Google Shape;241;p37"/>
          <p:cNvSpPr txBox="1"/>
          <p:nvPr/>
        </p:nvSpPr>
        <p:spPr>
          <a:xfrm>
            <a:off x="464020" y="887107"/>
            <a:ext cx="729452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IN" sz="2800" u="none" cap="none" strike="noStrike">
                <a:solidFill>
                  <a:srgbClr val="00B050"/>
                </a:solidFill>
                <a:latin typeface="Calibri"/>
                <a:ea typeface="Calibri"/>
                <a:cs typeface="Calibri"/>
                <a:sym typeface="Calibri"/>
              </a:rPr>
              <a:t>Takeaways from today’s session</a:t>
            </a:r>
            <a:endParaRPr b="0" i="0" sz="1400" u="none" cap="none" strike="noStrike">
              <a:solidFill>
                <a:srgbClr val="000000"/>
              </a:solidFill>
              <a:latin typeface="Arial"/>
              <a:ea typeface="Arial"/>
              <a:cs typeface="Arial"/>
              <a:sym typeface="Arial"/>
            </a:endParaRPr>
          </a:p>
        </p:txBody>
      </p:sp>
      <p:sp>
        <p:nvSpPr>
          <p:cNvPr id="242" name="Google Shape;242;p37"/>
          <p:cNvSpPr/>
          <p:nvPr/>
        </p:nvSpPr>
        <p:spPr>
          <a:xfrm>
            <a:off x="5240240" y="1861904"/>
            <a:ext cx="2077543" cy="862676"/>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Introduction to ML</a:t>
            </a:r>
            <a:endParaRPr b="0" i="0" sz="1799" u="none" cap="none" strike="noStrike">
              <a:solidFill>
                <a:schemeClr val="lt1"/>
              </a:solidFill>
              <a:latin typeface="Calibri"/>
              <a:ea typeface="Calibri"/>
              <a:cs typeface="Calibri"/>
              <a:sym typeface="Calibri"/>
            </a:endParaRPr>
          </a:p>
        </p:txBody>
      </p:sp>
      <p:sp>
        <p:nvSpPr>
          <p:cNvPr id="243" name="Google Shape;243;p37"/>
          <p:cNvSpPr/>
          <p:nvPr/>
        </p:nvSpPr>
        <p:spPr>
          <a:xfrm>
            <a:off x="7423637" y="1861904"/>
            <a:ext cx="2152438" cy="862676"/>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Linear and Logistic Regression</a:t>
            </a:r>
            <a:endParaRPr b="0" i="0" sz="1799" u="none" cap="none" strike="noStrike">
              <a:solidFill>
                <a:schemeClr val="lt1"/>
              </a:solidFill>
              <a:latin typeface="Calibri"/>
              <a:ea typeface="Calibri"/>
              <a:cs typeface="Calibri"/>
              <a:sym typeface="Calibri"/>
            </a:endParaRPr>
          </a:p>
        </p:txBody>
      </p:sp>
      <p:sp>
        <p:nvSpPr>
          <p:cNvPr id="244" name="Google Shape;244;p37"/>
          <p:cNvSpPr/>
          <p:nvPr/>
        </p:nvSpPr>
        <p:spPr>
          <a:xfrm>
            <a:off x="9714620" y="1861903"/>
            <a:ext cx="2055505" cy="834457"/>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Decision Tree and Random Forest</a:t>
            </a:r>
            <a:endParaRPr b="0" i="0" sz="1799" u="none" cap="none" strike="noStrike">
              <a:solidFill>
                <a:schemeClr val="lt1"/>
              </a:solidFill>
              <a:latin typeface="Calibri"/>
              <a:ea typeface="Calibri"/>
              <a:cs typeface="Calibri"/>
              <a:sym typeface="Calibri"/>
            </a:endParaRPr>
          </a:p>
        </p:txBody>
      </p:sp>
      <p:sp>
        <p:nvSpPr>
          <p:cNvPr id="245" name="Google Shape;245;p37"/>
          <p:cNvSpPr/>
          <p:nvPr/>
        </p:nvSpPr>
        <p:spPr>
          <a:xfrm>
            <a:off x="556755" y="2980357"/>
            <a:ext cx="2147463" cy="862676"/>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Boosting</a:t>
            </a:r>
            <a:endParaRPr b="0" i="0" sz="1799" u="none" cap="none" strike="noStrike">
              <a:solidFill>
                <a:schemeClr val="lt1"/>
              </a:solidFill>
              <a:latin typeface="Calibri"/>
              <a:ea typeface="Calibri"/>
              <a:cs typeface="Calibri"/>
              <a:sym typeface="Calibri"/>
            </a:endParaRPr>
          </a:p>
        </p:txBody>
      </p:sp>
      <p:sp>
        <p:nvSpPr>
          <p:cNvPr id="246" name="Google Shape;246;p37"/>
          <p:cNvSpPr/>
          <p:nvPr/>
        </p:nvSpPr>
        <p:spPr>
          <a:xfrm>
            <a:off x="2855535" y="2968303"/>
            <a:ext cx="2249232" cy="862671"/>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SVM</a:t>
            </a:r>
            <a:endParaRPr b="0" i="0" sz="1799" u="none" cap="none" strike="noStrike">
              <a:solidFill>
                <a:srgbClr val="000000"/>
              </a:solidFill>
              <a:latin typeface="Calibri"/>
              <a:ea typeface="Calibri"/>
              <a:cs typeface="Calibri"/>
              <a:sym typeface="Calibri"/>
            </a:endParaRPr>
          </a:p>
        </p:txBody>
      </p:sp>
      <p:sp>
        <p:nvSpPr>
          <p:cNvPr id="247" name="Google Shape;247;p37"/>
          <p:cNvSpPr/>
          <p:nvPr/>
        </p:nvSpPr>
        <p:spPr>
          <a:xfrm>
            <a:off x="614447" y="1832245"/>
            <a:ext cx="2089772" cy="904223"/>
          </a:xfrm>
          <a:prstGeom prst="roundRect">
            <a:avLst>
              <a:gd fmla="val 16667" name="adj"/>
            </a:avLst>
          </a:prstGeom>
          <a:solidFill>
            <a:srgbClr val="33CCFF"/>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Introduction to Data Science</a:t>
            </a:r>
            <a:endParaRPr b="0" i="0" sz="1799" u="none" cap="none" strike="noStrike">
              <a:solidFill>
                <a:schemeClr val="lt1"/>
              </a:solidFill>
              <a:latin typeface="Calibri"/>
              <a:ea typeface="Calibri"/>
              <a:cs typeface="Calibri"/>
              <a:sym typeface="Calibri"/>
            </a:endParaRPr>
          </a:p>
        </p:txBody>
      </p:sp>
      <p:sp>
        <p:nvSpPr>
          <p:cNvPr id="248" name="Google Shape;248;p37"/>
          <p:cNvSpPr/>
          <p:nvPr/>
        </p:nvSpPr>
        <p:spPr>
          <a:xfrm>
            <a:off x="2828970" y="1861904"/>
            <a:ext cx="2275797" cy="862671"/>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Step into the world of DS </a:t>
            </a:r>
            <a:endParaRPr b="0" i="0" sz="1799" u="none" cap="none" strike="noStrike">
              <a:solidFill>
                <a:schemeClr val="lt1"/>
              </a:solidFill>
              <a:latin typeface="Calibri"/>
              <a:ea typeface="Calibri"/>
              <a:cs typeface="Calibri"/>
              <a:sym typeface="Calibri"/>
            </a:endParaRPr>
          </a:p>
        </p:txBody>
      </p:sp>
      <p:sp>
        <p:nvSpPr>
          <p:cNvPr id="249" name="Google Shape;249;p37"/>
          <p:cNvSpPr/>
          <p:nvPr/>
        </p:nvSpPr>
        <p:spPr>
          <a:xfrm>
            <a:off x="5256084" y="2954460"/>
            <a:ext cx="2061699" cy="862671"/>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Stacking</a:t>
            </a:r>
            <a:endParaRPr b="0" i="0" sz="1799" u="none" cap="none" strike="noStrike">
              <a:solidFill>
                <a:srgbClr val="000000"/>
              </a:solidFill>
              <a:latin typeface="Calibri"/>
              <a:ea typeface="Calibri"/>
              <a:cs typeface="Calibri"/>
              <a:sym typeface="Calibri"/>
            </a:endParaRPr>
          </a:p>
        </p:txBody>
      </p:sp>
      <p:sp>
        <p:nvSpPr>
          <p:cNvPr id="250" name="Google Shape;250;p37"/>
          <p:cNvSpPr/>
          <p:nvPr/>
        </p:nvSpPr>
        <p:spPr>
          <a:xfrm>
            <a:off x="7469100" y="2940600"/>
            <a:ext cx="2106975" cy="862671"/>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Unsupervised Learning</a:t>
            </a:r>
            <a:endParaRPr b="0" i="0" sz="1799" u="none" cap="none" strike="noStrike">
              <a:solidFill>
                <a:schemeClr val="lt1"/>
              </a:solidFill>
              <a:latin typeface="Calibri"/>
              <a:ea typeface="Calibri"/>
              <a:cs typeface="Calibri"/>
              <a:sym typeface="Calibri"/>
            </a:endParaRPr>
          </a:p>
        </p:txBody>
      </p:sp>
      <p:sp>
        <p:nvSpPr>
          <p:cNvPr id="251" name="Google Shape;251;p37"/>
          <p:cNvSpPr/>
          <p:nvPr/>
        </p:nvSpPr>
        <p:spPr>
          <a:xfrm>
            <a:off x="9727392" y="2940600"/>
            <a:ext cx="2042733" cy="876531"/>
          </a:xfrm>
          <a:prstGeom prst="roundRect">
            <a:avLst>
              <a:gd fmla="val 16667" name="adj"/>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99"/>
              <a:buFont typeface="Arial"/>
              <a:buNone/>
            </a:pPr>
            <a:r>
              <a:rPr b="0" i="0" lang="en-IN" sz="1799" u="none" cap="none" strike="noStrike">
                <a:solidFill>
                  <a:srgbClr val="000000"/>
                </a:solidFill>
                <a:latin typeface="Calibri"/>
                <a:ea typeface="Calibri"/>
                <a:cs typeface="Calibri"/>
                <a:sym typeface="Calibri"/>
              </a:rPr>
              <a:t>AutoML and Research Methodology</a:t>
            </a:r>
            <a:endParaRPr b="0" i="0" sz="1799"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82"/>
          <p:cNvSpPr/>
          <p:nvPr/>
        </p:nvSpPr>
        <p:spPr>
          <a:xfrm>
            <a:off x="702028" y="591088"/>
            <a:ext cx="11156950" cy="4127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Applications in Healthcare Industry</a:t>
            </a:r>
            <a:endParaRPr b="1" i="0" sz="4000" u="none" cap="none" strike="noStrike">
              <a:solidFill>
                <a:srgbClr val="1E4E79"/>
              </a:solidFill>
              <a:latin typeface="Arial"/>
              <a:ea typeface="Arial"/>
              <a:cs typeface="Arial"/>
              <a:sym typeface="Arial"/>
            </a:endParaRPr>
          </a:p>
        </p:txBody>
      </p:sp>
      <p:pic>
        <p:nvPicPr>
          <p:cNvPr id="1018" name="Google Shape;1018;p82"/>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019" name="Google Shape;1019;p82"/>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1020" name="Google Shape;1020;p82"/>
          <p:cNvPicPr preferRelativeResize="0"/>
          <p:nvPr/>
        </p:nvPicPr>
        <p:blipFill rotWithShape="1">
          <a:blip r:embed="rId4">
            <a:alphaModFix/>
          </a:blip>
          <a:srcRect b="0" l="16700" r="16699" t="0"/>
          <a:stretch/>
        </p:blipFill>
        <p:spPr>
          <a:xfrm>
            <a:off x="1095698" y="1694246"/>
            <a:ext cx="4270406" cy="4270406"/>
          </a:xfrm>
          <a:prstGeom prst="flowChartConnector">
            <a:avLst/>
          </a:prstGeom>
          <a:noFill/>
          <a:ln>
            <a:noFill/>
          </a:ln>
        </p:spPr>
      </p:pic>
      <p:grpSp>
        <p:nvGrpSpPr>
          <p:cNvPr id="1021" name="Google Shape;1021;p82"/>
          <p:cNvGrpSpPr/>
          <p:nvPr/>
        </p:nvGrpSpPr>
        <p:grpSpPr>
          <a:xfrm>
            <a:off x="6101013" y="2482151"/>
            <a:ext cx="5187396" cy="2573151"/>
            <a:chOff x="5810987" y="1548476"/>
            <a:chExt cx="5187396" cy="2573151"/>
          </a:xfrm>
        </p:grpSpPr>
        <p:sp>
          <p:nvSpPr>
            <p:cNvPr id="1022" name="Google Shape;1022;p82"/>
            <p:cNvSpPr txBox="1"/>
            <p:nvPr/>
          </p:nvSpPr>
          <p:spPr>
            <a:xfrm>
              <a:off x="5979776" y="1548476"/>
              <a:ext cx="454689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Clinical trials of new drugs</a:t>
              </a:r>
              <a:endParaRPr b="0" i="0" sz="2000" u="none" cap="none" strike="noStrike">
                <a:solidFill>
                  <a:schemeClr val="dk1"/>
                </a:solidFill>
                <a:latin typeface="Source Sans Pro"/>
                <a:ea typeface="Source Sans Pro"/>
                <a:cs typeface="Source Sans Pro"/>
                <a:sym typeface="Source Sans Pro"/>
              </a:endParaRPr>
            </a:p>
          </p:txBody>
        </p:sp>
        <p:grpSp>
          <p:nvGrpSpPr>
            <p:cNvPr id="1023" name="Google Shape;1023;p82"/>
            <p:cNvGrpSpPr/>
            <p:nvPr/>
          </p:nvGrpSpPr>
          <p:grpSpPr>
            <a:xfrm>
              <a:off x="5810987" y="1708996"/>
              <a:ext cx="123329" cy="2299319"/>
              <a:chOff x="6051554" y="1516673"/>
              <a:chExt cx="123329" cy="2299319"/>
            </a:xfrm>
          </p:grpSpPr>
          <p:cxnSp>
            <p:nvCxnSpPr>
              <p:cNvPr id="1024" name="Google Shape;1024;p82"/>
              <p:cNvCxnSpPr>
                <a:stCxn id="1025" idx="0"/>
                <a:endCxn id="1026"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1027" name="Google Shape;1027;p82"/>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8" name="Google Shape;1028;p82"/>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5" name="Google Shape;1025;p82"/>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6" name="Google Shape;1026;p82"/>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29" name="Google Shape;1029;p82"/>
            <p:cNvSpPr txBox="1"/>
            <p:nvPr/>
          </p:nvSpPr>
          <p:spPr>
            <a:xfrm>
              <a:off x="5980808" y="2294338"/>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A / B Testing</a:t>
              </a:r>
              <a:endParaRPr b="0" i="0" sz="2000" u="none" cap="none" strike="noStrike">
                <a:solidFill>
                  <a:schemeClr val="dk1"/>
                </a:solidFill>
                <a:latin typeface="Source Sans Pro"/>
                <a:ea typeface="Source Sans Pro"/>
                <a:cs typeface="Source Sans Pro"/>
                <a:sym typeface="Source Sans Pro"/>
              </a:endParaRPr>
            </a:p>
          </p:txBody>
        </p:sp>
        <p:sp>
          <p:nvSpPr>
            <p:cNvPr id="1030" name="Google Shape;1030;p82"/>
            <p:cNvSpPr txBox="1"/>
            <p:nvPr/>
          </p:nvSpPr>
          <p:spPr>
            <a:xfrm>
              <a:off x="5970464" y="3026295"/>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Genetics Analysis</a:t>
              </a:r>
              <a:endParaRPr/>
            </a:p>
          </p:txBody>
        </p:sp>
        <p:sp>
          <p:nvSpPr>
            <p:cNvPr id="1031" name="Google Shape;1031;p82"/>
            <p:cNvSpPr txBox="1"/>
            <p:nvPr/>
          </p:nvSpPr>
          <p:spPr>
            <a:xfrm>
              <a:off x="5970464" y="3721517"/>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Epidemic Forecasting and Control</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83"/>
          <p:cNvSpPr/>
          <p:nvPr/>
        </p:nvSpPr>
        <p:spPr>
          <a:xfrm>
            <a:off x="702028" y="591088"/>
            <a:ext cx="11156950" cy="4127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Applications in Energy and Utilities</a:t>
            </a:r>
            <a:endParaRPr/>
          </a:p>
        </p:txBody>
      </p:sp>
      <p:pic>
        <p:nvPicPr>
          <p:cNvPr id="1037" name="Google Shape;1037;p83"/>
          <p:cNvPicPr preferRelativeResize="0"/>
          <p:nvPr/>
        </p:nvPicPr>
        <p:blipFill rotWithShape="1">
          <a:blip r:embed="rId3">
            <a:alphaModFix/>
          </a:blip>
          <a:srcRect b="0" l="0" r="0" t="0"/>
          <a:stretch/>
        </p:blipFill>
        <p:spPr>
          <a:xfrm>
            <a:off x="10347893" y="15261"/>
            <a:ext cx="1829593" cy="1293962"/>
          </a:xfrm>
          <a:prstGeom prst="rect">
            <a:avLst/>
          </a:prstGeom>
          <a:noFill/>
          <a:ln>
            <a:noFill/>
          </a:ln>
        </p:spPr>
      </p:pic>
      <p:sp>
        <p:nvSpPr>
          <p:cNvPr id="1038" name="Google Shape;1038;p83"/>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1039" name="Google Shape;1039;p83"/>
          <p:cNvPicPr preferRelativeResize="0"/>
          <p:nvPr/>
        </p:nvPicPr>
        <p:blipFill rotWithShape="1">
          <a:blip r:embed="rId4">
            <a:alphaModFix/>
          </a:blip>
          <a:srcRect b="-335" l="25077" r="18673" t="335"/>
          <a:stretch/>
        </p:blipFill>
        <p:spPr>
          <a:xfrm>
            <a:off x="1129917" y="1753621"/>
            <a:ext cx="4207331" cy="4207331"/>
          </a:xfrm>
          <a:prstGeom prst="flowChartConnector">
            <a:avLst/>
          </a:prstGeom>
          <a:noFill/>
          <a:ln>
            <a:noFill/>
          </a:ln>
        </p:spPr>
      </p:pic>
      <p:grpSp>
        <p:nvGrpSpPr>
          <p:cNvPr id="1040" name="Google Shape;1040;p83"/>
          <p:cNvGrpSpPr/>
          <p:nvPr/>
        </p:nvGrpSpPr>
        <p:grpSpPr>
          <a:xfrm>
            <a:off x="6236364" y="2361952"/>
            <a:ext cx="5187396" cy="2894679"/>
            <a:chOff x="5810987" y="1565204"/>
            <a:chExt cx="5187396" cy="2894679"/>
          </a:xfrm>
        </p:grpSpPr>
        <p:sp>
          <p:nvSpPr>
            <p:cNvPr id="1041" name="Google Shape;1041;p83"/>
            <p:cNvSpPr txBox="1"/>
            <p:nvPr/>
          </p:nvSpPr>
          <p:spPr>
            <a:xfrm>
              <a:off x="5979776" y="1565204"/>
              <a:ext cx="454689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Predictive maintenance for machinery</a:t>
              </a:r>
              <a:endParaRPr b="0" i="0" sz="2000" u="none" cap="none" strike="noStrike">
                <a:solidFill>
                  <a:schemeClr val="dk1"/>
                </a:solidFill>
                <a:latin typeface="Source Sans Pro"/>
                <a:ea typeface="Source Sans Pro"/>
                <a:cs typeface="Source Sans Pro"/>
                <a:sym typeface="Source Sans Pro"/>
              </a:endParaRPr>
            </a:p>
          </p:txBody>
        </p:sp>
        <p:grpSp>
          <p:nvGrpSpPr>
            <p:cNvPr id="1042" name="Google Shape;1042;p83"/>
            <p:cNvGrpSpPr/>
            <p:nvPr/>
          </p:nvGrpSpPr>
          <p:grpSpPr>
            <a:xfrm>
              <a:off x="5810987" y="1708996"/>
              <a:ext cx="123329" cy="2299319"/>
              <a:chOff x="6051554" y="1516673"/>
              <a:chExt cx="123329" cy="2299319"/>
            </a:xfrm>
          </p:grpSpPr>
          <p:cxnSp>
            <p:nvCxnSpPr>
              <p:cNvPr id="1043" name="Google Shape;1043;p83"/>
              <p:cNvCxnSpPr>
                <a:stCxn id="1044" idx="0"/>
                <a:endCxn id="1045"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1046" name="Google Shape;1046;p83"/>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7" name="Google Shape;1047;p83"/>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4" name="Google Shape;1044;p83"/>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5" name="Google Shape;1045;p83"/>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48" name="Google Shape;1048;p83"/>
            <p:cNvSpPr txBox="1"/>
            <p:nvPr/>
          </p:nvSpPr>
          <p:spPr>
            <a:xfrm>
              <a:off x="5980808" y="2294338"/>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Predict theft and loss prevention</a:t>
              </a:r>
              <a:endParaRPr b="0" i="0" sz="2000" u="none" cap="none" strike="noStrike">
                <a:solidFill>
                  <a:schemeClr val="dk1"/>
                </a:solidFill>
                <a:latin typeface="Source Sans Pro"/>
                <a:ea typeface="Source Sans Pro"/>
                <a:cs typeface="Source Sans Pro"/>
                <a:sym typeface="Source Sans Pro"/>
              </a:endParaRPr>
            </a:p>
          </p:txBody>
        </p:sp>
        <p:sp>
          <p:nvSpPr>
            <p:cNvPr id="1049" name="Google Shape;1049;p83"/>
            <p:cNvSpPr txBox="1"/>
            <p:nvPr/>
          </p:nvSpPr>
          <p:spPr>
            <a:xfrm>
              <a:off x="5970464" y="3023066"/>
              <a:ext cx="482610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Churn analysis and prevention</a:t>
              </a:r>
              <a:endParaRPr b="0" i="0" sz="2000" u="none" cap="none" strike="noStrike">
                <a:solidFill>
                  <a:schemeClr val="dk1"/>
                </a:solidFill>
                <a:latin typeface="Source Sans Pro"/>
                <a:ea typeface="Source Sans Pro"/>
                <a:cs typeface="Source Sans Pro"/>
                <a:sym typeface="Source Sans Pro"/>
              </a:endParaRPr>
            </a:p>
          </p:txBody>
        </p:sp>
        <p:sp>
          <p:nvSpPr>
            <p:cNvPr id="1050" name="Google Shape;1050;p83"/>
            <p:cNvSpPr txBox="1"/>
            <p:nvPr/>
          </p:nvSpPr>
          <p:spPr>
            <a:xfrm>
              <a:off x="5970464" y="3751997"/>
              <a:ext cx="4261671"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Auto balance resources and dynamic routing</a:t>
              </a:r>
              <a:endParaRPr b="0" i="0" sz="20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84"/>
          <p:cNvSpPr/>
          <p:nvPr/>
        </p:nvSpPr>
        <p:spPr>
          <a:xfrm>
            <a:off x="702028" y="591088"/>
            <a:ext cx="11156950" cy="4127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Applications in Banking and Finance </a:t>
            </a:r>
            <a:endParaRPr/>
          </a:p>
        </p:txBody>
      </p:sp>
      <p:pic>
        <p:nvPicPr>
          <p:cNvPr id="1056" name="Google Shape;1056;p84"/>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057" name="Google Shape;1057;p84"/>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1058" name="Google Shape;1058;p84"/>
          <p:cNvPicPr preferRelativeResize="0"/>
          <p:nvPr/>
        </p:nvPicPr>
        <p:blipFill rotWithShape="1">
          <a:blip r:embed="rId4">
            <a:alphaModFix/>
          </a:blip>
          <a:srcRect b="325" l="29287" r="16165" t="-325"/>
          <a:stretch/>
        </p:blipFill>
        <p:spPr>
          <a:xfrm>
            <a:off x="6742819" y="1654552"/>
            <a:ext cx="4198548" cy="4198548"/>
          </a:xfrm>
          <a:prstGeom prst="flowChartConnector">
            <a:avLst/>
          </a:prstGeom>
          <a:noFill/>
          <a:ln>
            <a:noFill/>
          </a:ln>
        </p:spPr>
      </p:pic>
      <p:grpSp>
        <p:nvGrpSpPr>
          <p:cNvPr id="1059" name="Google Shape;1059;p84"/>
          <p:cNvGrpSpPr/>
          <p:nvPr/>
        </p:nvGrpSpPr>
        <p:grpSpPr>
          <a:xfrm>
            <a:off x="1195183" y="2467994"/>
            <a:ext cx="5187396" cy="2571663"/>
            <a:chOff x="5810987" y="1565204"/>
            <a:chExt cx="5187396" cy="2571663"/>
          </a:xfrm>
        </p:grpSpPr>
        <p:sp>
          <p:nvSpPr>
            <p:cNvPr id="1060" name="Google Shape;1060;p84"/>
            <p:cNvSpPr txBox="1"/>
            <p:nvPr/>
          </p:nvSpPr>
          <p:spPr>
            <a:xfrm>
              <a:off x="5979776" y="1565204"/>
              <a:ext cx="454689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Fraud detection and prevention</a:t>
              </a:r>
              <a:endParaRPr b="0" i="0" sz="2000" u="none" cap="none" strike="noStrike">
                <a:solidFill>
                  <a:schemeClr val="dk1"/>
                </a:solidFill>
                <a:latin typeface="Source Sans Pro"/>
                <a:ea typeface="Source Sans Pro"/>
                <a:cs typeface="Source Sans Pro"/>
                <a:sym typeface="Source Sans Pro"/>
              </a:endParaRPr>
            </a:p>
          </p:txBody>
        </p:sp>
        <p:grpSp>
          <p:nvGrpSpPr>
            <p:cNvPr id="1061" name="Google Shape;1061;p84"/>
            <p:cNvGrpSpPr/>
            <p:nvPr/>
          </p:nvGrpSpPr>
          <p:grpSpPr>
            <a:xfrm>
              <a:off x="5810987" y="1708996"/>
              <a:ext cx="123329" cy="2299319"/>
              <a:chOff x="6051554" y="1516673"/>
              <a:chExt cx="123329" cy="2299319"/>
            </a:xfrm>
          </p:grpSpPr>
          <p:cxnSp>
            <p:nvCxnSpPr>
              <p:cNvPr id="1062" name="Google Shape;1062;p84"/>
              <p:cNvCxnSpPr>
                <a:stCxn id="1063" idx="0"/>
                <a:endCxn id="1064"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1065" name="Google Shape;1065;p84"/>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6" name="Google Shape;1066;p84"/>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3" name="Google Shape;1063;p84"/>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4" name="Google Shape;1064;p84"/>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67" name="Google Shape;1067;p84"/>
            <p:cNvSpPr txBox="1"/>
            <p:nvPr/>
          </p:nvSpPr>
          <p:spPr>
            <a:xfrm>
              <a:off x="5980808" y="2279098"/>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Customer Segmentation</a:t>
              </a:r>
              <a:endParaRPr b="0" i="0" sz="2000" u="none" cap="none" strike="noStrike">
                <a:solidFill>
                  <a:schemeClr val="dk1"/>
                </a:solidFill>
                <a:latin typeface="Source Sans Pro"/>
                <a:ea typeface="Source Sans Pro"/>
                <a:cs typeface="Source Sans Pro"/>
                <a:sym typeface="Source Sans Pro"/>
              </a:endParaRPr>
            </a:p>
          </p:txBody>
        </p:sp>
        <p:sp>
          <p:nvSpPr>
            <p:cNvPr id="1068" name="Google Shape;1068;p84"/>
            <p:cNvSpPr txBox="1"/>
            <p:nvPr/>
          </p:nvSpPr>
          <p:spPr>
            <a:xfrm>
              <a:off x="5970464" y="3023066"/>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Risk management</a:t>
              </a:r>
              <a:endParaRPr b="0" i="0" sz="2000" u="none" cap="none" strike="noStrike">
                <a:solidFill>
                  <a:schemeClr val="dk1"/>
                </a:solidFill>
                <a:latin typeface="Source Sans Pro"/>
                <a:ea typeface="Source Sans Pro"/>
                <a:cs typeface="Source Sans Pro"/>
                <a:sym typeface="Source Sans Pro"/>
              </a:endParaRPr>
            </a:p>
          </p:txBody>
        </p:sp>
        <p:sp>
          <p:nvSpPr>
            <p:cNvPr id="1069" name="Google Shape;1069;p84"/>
            <p:cNvSpPr txBox="1"/>
            <p:nvPr/>
          </p:nvSpPr>
          <p:spPr>
            <a:xfrm>
              <a:off x="5970464" y="3736757"/>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Portfolio Optimization</a:t>
              </a:r>
              <a:endParaRPr b="0" i="0" sz="20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85"/>
          <p:cNvSpPr/>
          <p:nvPr/>
        </p:nvSpPr>
        <p:spPr>
          <a:xfrm>
            <a:off x="702028" y="591088"/>
            <a:ext cx="11156950" cy="4127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Applications in Manufacturing </a:t>
            </a:r>
            <a:endParaRPr/>
          </a:p>
        </p:txBody>
      </p:sp>
      <p:pic>
        <p:nvPicPr>
          <p:cNvPr id="1076" name="Google Shape;1076;p85"/>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077" name="Google Shape;1077;p85"/>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pic>
        <p:nvPicPr>
          <p:cNvPr id="1078" name="Google Shape;1078;p85"/>
          <p:cNvPicPr preferRelativeResize="0"/>
          <p:nvPr/>
        </p:nvPicPr>
        <p:blipFill rotWithShape="1">
          <a:blip r:embed="rId4">
            <a:alphaModFix/>
          </a:blip>
          <a:srcRect b="0" l="16783" r="16783" t="0"/>
          <a:stretch/>
        </p:blipFill>
        <p:spPr>
          <a:xfrm>
            <a:off x="6550262" y="1594925"/>
            <a:ext cx="4091637" cy="4091637"/>
          </a:xfrm>
          <a:prstGeom prst="flowChartConnector">
            <a:avLst/>
          </a:prstGeom>
          <a:noFill/>
          <a:ln>
            <a:noFill/>
          </a:ln>
        </p:spPr>
      </p:pic>
      <p:grpSp>
        <p:nvGrpSpPr>
          <p:cNvPr id="1079" name="Google Shape;1079;p85"/>
          <p:cNvGrpSpPr/>
          <p:nvPr/>
        </p:nvGrpSpPr>
        <p:grpSpPr>
          <a:xfrm>
            <a:off x="1224212" y="2347291"/>
            <a:ext cx="5187396" cy="2586903"/>
            <a:chOff x="5810987" y="1565204"/>
            <a:chExt cx="5187396" cy="2586903"/>
          </a:xfrm>
        </p:grpSpPr>
        <p:sp>
          <p:nvSpPr>
            <p:cNvPr id="1080" name="Google Shape;1080;p85"/>
            <p:cNvSpPr txBox="1"/>
            <p:nvPr/>
          </p:nvSpPr>
          <p:spPr>
            <a:xfrm>
              <a:off x="5979776" y="1565204"/>
              <a:ext cx="4546894"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Custom product design</a:t>
              </a:r>
              <a:endParaRPr b="0" i="0" sz="2000" u="none" cap="none" strike="noStrike">
                <a:solidFill>
                  <a:schemeClr val="dk1"/>
                </a:solidFill>
                <a:latin typeface="Source Sans Pro"/>
                <a:ea typeface="Source Sans Pro"/>
                <a:cs typeface="Source Sans Pro"/>
                <a:sym typeface="Source Sans Pro"/>
              </a:endParaRPr>
            </a:p>
          </p:txBody>
        </p:sp>
        <p:grpSp>
          <p:nvGrpSpPr>
            <p:cNvPr id="1081" name="Google Shape;1081;p85"/>
            <p:cNvGrpSpPr/>
            <p:nvPr/>
          </p:nvGrpSpPr>
          <p:grpSpPr>
            <a:xfrm>
              <a:off x="5810987" y="1708996"/>
              <a:ext cx="123329" cy="2299319"/>
              <a:chOff x="6051554" y="1516673"/>
              <a:chExt cx="123329" cy="2299319"/>
            </a:xfrm>
          </p:grpSpPr>
          <p:cxnSp>
            <p:nvCxnSpPr>
              <p:cNvPr id="1082" name="Google Shape;1082;p85"/>
              <p:cNvCxnSpPr>
                <a:stCxn id="1083" idx="0"/>
                <a:endCxn id="1084" idx="4"/>
              </p:cNvCxnSpPr>
              <p:nvPr/>
            </p:nvCxnSpPr>
            <p:spPr>
              <a:xfrm>
                <a:off x="6107817" y="1516673"/>
                <a:ext cx="10800" cy="2299200"/>
              </a:xfrm>
              <a:prstGeom prst="straightConnector1">
                <a:avLst/>
              </a:prstGeom>
              <a:solidFill>
                <a:schemeClr val="lt1"/>
              </a:solidFill>
              <a:ln cap="flat" cmpd="sng" w="9525">
                <a:solidFill>
                  <a:srgbClr val="C13C2D"/>
                </a:solidFill>
                <a:prstDash val="solid"/>
                <a:round/>
                <a:headEnd len="sm" w="sm" type="none"/>
                <a:tailEnd len="sm" w="sm" type="none"/>
              </a:ln>
            </p:spPr>
          </p:cxnSp>
          <p:sp>
            <p:nvSpPr>
              <p:cNvPr id="1085" name="Google Shape;1085;p85"/>
              <p:cNvSpPr/>
              <p:nvPr/>
            </p:nvSpPr>
            <p:spPr>
              <a:xfrm>
                <a:off x="6056702" y="2245604"/>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6" name="Google Shape;1086;p85"/>
              <p:cNvSpPr/>
              <p:nvPr/>
            </p:nvSpPr>
            <p:spPr>
              <a:xfrm>
                <a:off x="6056896" y="2974535"/>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3" name="Google Shape;1083;p85"/>
              <p:cNvSpPr/>
              <p:nvPr/>
            </p:nvSpPr>
            <p:spPr>
              <a:xfrm>
                <a:off x="6051554" y="1516673"/>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4" name="Google Shape;1084;p85"/>
              <p:cNvSpPr/>
              <p:nvPr/>
            </p:nvSpPr>
            <p:spPr>
              <a:xfrm>
                <a:off x="6062357" y="3703466"/>
                <a:ext cx="112526" cy="112526"/>
              </a:xfrm>
              <a:prstGeom prst="ellipse">
                <a:avLst/>
              </a:prstGeom>
              <a:solidFill>
                <a:schemeClr val="lt1"/>
              </a:solidFill>
              <a:ln cap="flat" cmpd="sng" w="19050">
                <a:solidFill>
                  <a:srgbClr val="C13C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87" name="Google Shape;1087;p85"/>
            <p:cNvSpPr txBox="1"/>
            <p:nvPr/>
          </p:nvSpPr>
          <p:spPr>
            <a:xfrm>
              <a:off x="5980808" y="2294338"/>
              <a:ext cx="501757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Better quality assurance</a:t>
              </a:r>
              <a:endParaRPr b="0" i="0" sz="2000" u="none" cap="none" strike="noStrike">
                <a:solidFill>
                  <a:schemeClr val="dk1"/>
                </a:solidFill>
                <a:latin typeface="Source Sans Pro"/>
                <a:ea typeface="Source Sans Pro"/>
                <a:cs typeface="Source Sans Pro"/>
                <a:sym typeface="Source Sans Pro"/>
              </a:endParaRPr>
            </a:p>
          </p:txBody>
        </p:sp>
        <p:sp>
          <p:nvSpPr>
            <p:cNvPr id="1088" name="Google Shape;1088;p85"/>
            <p:cNvSpPr txBox="1"/>
            <p:nvPr/>
          </p:nvSpPr>
          <p:spPr>
            <a:xfrm>
              <a:off x="5970464" y="3023066"/>
              <a:ext cx="4826103"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Improve manufacturing processes</a:t>
              </a:r>
              <a:endParaRPr b="0" i="0" sz="2000" u="none" cap="none" strike="noStrike">
                <a:solidFill>
                  <a:schemeClr val="dk1"/>
                </a:solidFill>
                <a:latin typeface="Source Sans Pro"/>
                <a:ea typeface="Source Sans Pro"/>
                <a:cs typeface="Source Sans Pro"/>
                <a:sym typeface="Source Sans Pro"/>
              </a:endParaRPr>
            </a:p>
          </p:txBody>
        </p:sp>
        <p:sp>
          <p:nvSpPr>
            <p:cNvPr id="1089" name="Google Shape;1089;p85"/>
            <p:cNvSpPr txBox="1"/>
            <p:nvPr/>
          </p:nvSpPr>
          <p:spPr>
            <a:xfrm>
              <a:off x="5970464" y="3751997"/>
              <a:ext cx="4261671"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000" u="none" cap="none" strike="noStrike">
                  <a:solidFill>
                    <a:schemeClr val="dk1"/>
                  </a:solidFill>
                  <a:latin typeface="Source Sans Pro"/>
                  <a:ea typeface="Source Sans Pro"/>
                  <a:cs typeface="Source Sans Pro"/>
                  <a:sym typeface="Source Sans Pro"/>
                </a:rPr>
                <a:t>Managing supply chain risk</a:t>
              </a:r>
              <a:endParaRPr b="0" i="0" sz="2000" u="none" cap="none" strike="noStrike">
                <a:solidFill>
                  <a:schemeClr val="dk1"/>
                </a:solidFill>
                <a:latin typeface="Source Sans Pro"/>
                <a:ea typeface="Source Sans Pro"/>
                <a:cs typeface="Source Sans Pro"/>
                <a:sym typeface="Source Sans Pro"/>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grpSp>
        <p:nvGrpSpPr>
          <p:cNvPr id="1095" name="Google Shape;1095;p86"/>
          <p:cNvGrpSpPr/>
          <p:nvPr/>
        </p:nvGrpSpPr>
        <p:grpSpPr>
          <a:xfrm>
            <a:off x="557644" y="184561"/>
            <a:ext cx="11634356" cy="1293962"/>
            <a:chOff x="557644" y="1"/>
            <a:chExt cx="11634356" cy="1293962"/>
          </a:xfrm>
        </p:grpSpPr>
        <p:grpSp>
          <p:nvGrpSpPr>
            <p:cNvPr id="1096" name="Google Shape;1096;p86"/>
            <p:cNvGrpSpPr/>
            <p:nvPr/>
          </p:nvGrpSpPr>
          <p:grpSpPr>
            <a:xfrm>
              <a:off x="3179913" y="281625"/>
              <a:ext cx="5325035" cy="853515"/>
              <a:chOff x="3205793" y="21796"/>
              <a:chExt cx="5325035" cy="853515"/>
            </a:xfrm>
          </p:grpSpPr>
          <p:sp>
            <p:nvSpPr>
              <p:cNvPr id="1097" name="Google Shape;1097;p86"/>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rgbClr val="44546A"/>
                  </a:solidFill>
                  <a:latin typeface="Montserrat"/>
                  <a:ea typeface="Montserrat"/>
                  <a:cs typeface="Montserrat"/>
                  <a:sym typeface="Montserrat"/>
                </a:endParaRPr>
              </a:p>
            </p:txBody>
          </p:sp>
          <p:sp>
            <p:nvSpPr>
              <p:cNvPr id="1098" name="Google Shape;1098;p86"/>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rgbClr val="000000"/>
                  </a:solidFill>
                  <a:latin typeface="Raleway"/>
                  <a:ea typeface="Raleway"/>
                  <a:cs typeface="Raleway"/>
                  <a:sym typeface="Raleway"/>
                </a:endParaRPr>
              </a:p>
            </p:txBody>
          </p:sp>
        </p:grpSp>
        <p:grpSp>
          <p:nvGrpSpPr>
            <p:cNvPr id="1099" name="Google Shape;1099;p86"/>
            <p:cNvGrpSpPr/>
            <p:nvPr/>
          </p:nvGrpSpPr>
          <p:grpSpPr>
            <a:xfrm>
              <a:off x="557644" y="1"/>
              <a:ext cx="11634356" cy="1293962"/>
              <a:chOff x="557644" y="1"/>
              <a:chExt cx="11634356" cy="1293962"/>
            </a:xfrm>
          </p:grpSpPr>
          <p:pic>
            <p:nvPicPr>
              <p:cNvPr id="1100" name="Google Shape;1100;p86"/>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101" name="Google Shape;1101;p86"/>
              <p:cNvSpPr/>
              <p:nvPr/>
            </p:nvSpPr>
            <p:spPr>
              <a:xfrm>
                <a:off x="557644" y="1135140"/>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rgbClr val="FFFFFF"/>
                  </a:solidFill>
                  <a:latin typeface="Arial"/>
                  <a:ea typeface="Arial"/>
                  <a:cs typeface="Arial"/>
                  <a:sym typeface="Arial"/>
                </a:endParaRPr>
              </a:p>
            </p:txBody>
          </p:sp>
        </p:grpSp>
      </p:grpSp>
      <p:grpSp>
        <p:nvGrpSpPr>
          <p:cNvPr id="1102" name="Google Shape;1102;p86"/>
          <p:cNvGrpSpPr/>
          <p:nvPr/>
        </p:nvGrpSpPr>
        <p:grpSpPr>
          <a:xfrm>
            <a:off x="-5005306" y="371258"/>
            <a:ext cx="11508253" cy="7115481"/>
            <a:chOff x="-6033851" y="-994181"/>
            <a:chExt cx="11508253" cy="7115481"/>
          </a:xfrm>
        </p:grpSpPr>
        <p:sp>
          <p:nvSpPr>
            <p:cNvPr id="1103" name="Google Shape;1103;p86"/>
            <p:cNvSpPr/>
            <p:nvPr/>
          </p:nvSpPr>
          <p:spPr>
            <a:xfrm>
              <a:off x="-6033851" y="-994181"/>
              <a:ext cx="7115481" cy="7115481"/>
            </a:xfrm>
            <a:prstGeom prst="blockArc">
              <a:avLst>
                <a:gd fmla="val 18900000" name="adj1"/>
                <a:gd fmla="val 2700000" name="adj2"/>
                <a:gd fmla="val 304" name="adj3"/>
              </a:avLst>
            </a:pr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6"/>
            <p:cNvSpPr/>
            <p:nvPr/>
          </p:nvSpPr>
          <p:spPr>
            <a:xfrm>
              <a:off x="425650" y="363193"/>
              <a:ext cx="5048752" cy="899654"/>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6"/>
            <p:cNvSpPr txBox="1"/>
            <p:nvPr/>
          </p:nvSpPr>
          <p:spPr>
            <a:xfrm>
              <a:off x="425650" y="363193"/>
              <a:ext cx="5048752" cy="899654"/>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 How Netflix uses Data Science?</a:t>
              </a:r>
              <a:endParaRPr b="0" i="0" sz="2000" u="none" cap="none" strike="noStrike">
                <a:solidFill>
                  <a:schemeClr val="dk1"/>
                </a:solidFill>
                <a:latin typeface="Arial"/>
                <a:ea typeface="Arial"/>
                <a:cs typeface="Arial"/>
                <a:sym typeface="Arial"/>
              </a:endParaRPr>
            </a:p>
          </p:txBody>
        </p:sp>
        <p:sp>
          <p:nvSpPr>
            <p:cNvPr id="1106" name="Google Shape;1106;p86"/>
            <p:cNvSpPr/>
            <p:nvPr/>
          </p:nvSpPr>
          <p:spPr>
            <a:xfrm>
              <a:off x="30815" y="30475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6"/>
            <p:cNvSpPr/>
            <p:nvPr/>
          </p:nvSpPr>
          <p:spPr>
            <a:xfrm>
              <a:off x="1005329" y="162646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6"/>
            <p:cNvSpPr txBox="1"/>
            <p:nvPr/>
          </p:nvSpPr>
          <p:spPr>
            <a:xfrm>
              <a:off x="1005329" y="162646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What is Data Science</a:t>
              </a:r>
              <a:endParaRPr b="0" i="0" sz="2000" u="none" cap="none" strike="noStrike">
                <a:solidFill>
                  <a:schemeClr val="dk1"/>
                </a:solidFill>
                <a:latin typeface="Arial"/>
                <a:ea typeface="Arial"/>
                <a:cs typeface="Arial"/>
                <a:sym typeface="Arial"/>
              </a:endParaRPr>
            </a:p>
          </p:txBody>
        </p:sp>
        <p:sp>
          <p:nvSpPr>
            <p:cNvPr id="1109" name="Google Shape;1109;p86"/>
            <p:cNvSpPr/>
            <p:nvPr/>
          </p:nvSpPr>
          <p:spPr>
            <a:xfrm>
              <a:off x="497059" y="152481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6"/>
            <p:cNvSpPr/>
            <p:nvPr/>
          </p:nvSpPr>
          <p:spPr>
            <a:xfrm>
              <a:off x="1005329" y="2846524"/>
              <a:ext cx="4355638" cy="813232"/>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6"/>
            <p:cNvSpPr txBox="1"/>
            <p:nvPr/>
          </p:nvSpPr>
          <p:spPr>
            <a:xfrm>
              <a:off x="1005329" y="2846524"/>
              <a:ext cx="4355638"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Real world applications of Data Science</a:t>
              </a:r>
              <a:endParaRPr b="0" i="0" sz="2000" u="none" cap="none" strike="noStrike">
                <a:solidFill>
                  <a:schemeClr val="dk1"/>
                </a:solidFill>
                <a:latin typeface="Arial"/>
                <a:ea typeface="Arial"/>
                <a:cs typeface="Arial"/>
                <a:sym typeface="Arial"/>
              </a:endParaRPr>
            </a:p>
          </p:txBody>
        </p:sp>
        <p:sp>
          <p:nvSpPr>
            <p:cNvPr id="1112" name="Google Shape;1112;p86"/>
            <p:cNvSpPr/>
            <p:nvPr/>
          </p:nvSpPr>
          <p:spPr>
            <a:xfrm>
              <a:off x="497059" y="2744870"/>
              <a:ext cx="1016540" cy="101654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6"/>
            <p:cNvSpPr/>
            <p:nvPr/>
          </p:nvSpPr>
          <p:spPr>
            <a:xfrm>
              <a:off x="539085" y="4066584"/>
              <a:ext cx="4821883" cy="813232"/>
            </a:xfrm>
            <a:prstGeom prst="rect">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6"/>
            <p:cNvSpPr txBox="1"/>
            <p:nvPr/>
          </p:nvSpPr>
          <p:spPr>
            <a:xfrm>
              <a:off x="539085" y="4066584"/>
              <a:ext cx="4821883" cy="813232"/>
            </a:xfrm>
            <a:prstGeom prst="rect">
              <a:avLst/>
            </a:prstGeom>
            <a:noFill/>
            <a:ln>
              <a:noFill/>
            </a:ln>
          </p:spPr>
          <p:txBody>
            <a:bodyPr anchorCtr="0" anchor="ctr" bIns="50800" lIns="645500" spcFirstLastPara="1" rIns="50800" wrap="square" tIns="50800">
              <a:noAutofit/>
            </a:bodyPr>
            <a:lstStyle/>
            <a:p>
              <a:pPr indent="0" lvl="0" marL="0" marR="0" rtl="0" algn="l">
                <a:lnSpc>
                  <a:spcPct val="90000"/>
                </a:lnSpc>
                <a:spcBef>
                  <a:spcPts val="0"/>
                </a:spcBef>
                <a:spcAft>
                  <a:spcPts val="0"/>
                </a:spcAft>
                <a:buNone/>
              </a:pPr>
              <a:r>
                <a:rPr b="0" i="0" lang="en-IN" sz="2000" u="none" cap="none" strike="noStrike">
                  <a:solidFill>
                    <a:schemeClr val="dk1"/>
                  </a:solidFill>
                  <a:latin typeface="Arial"/>
                  <a:ea typeface="Arial"/>
                  <a:cs typeface="Arial"/>
                  <a:sym typeface="Arial"/>
                </a:rPr>
                <a:t>Data Science Project Lifecycle</a:t>
              </a:r>
              <a:endParaRPr b="0" i="0" sz="2000" u="none" cap="none" strike="noStrike">
                <a:solidFill>
                  <a:schemeClr val="dk1"/>
                </a:solidFill>
                <a:latin typeface="Arial"/>
                <a:ea typeface="Arial"/>
                <a:cs typeface="Arial"/>
                <a:sym typeface="Arial"/>
              </a:endParaRPr>
            </a:p>
          </p:txBody>
        </p:sp>
        <p:sp>
          <p:nvSpPr>
            <p:cNvPr id="1115" name="Google Shape;1115;p86"/>
            <p:cNvSpPr/>
            <p:nvPr/>
          </p:nvSpPr>
          <p:spPr>
            <a:xfrm>
              <a:off x="30815" y="3964930"/>
              <a:ext cx="1016540" cy="1016540"/>
            </a:xfrm>
            <a:prstGeom prst="ellipse">
              <a:avLst/>
            </a:prstGeom>
            <a:solidFill>
              <a:srgbClr val="00CCFF"/>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86"/>
          <p:cNvSpPr txBox="1"/>
          <p:nvPr/>
        </p:nvSpPr>
        <p:spPr>
          <a:xfrm>
            <a:off x="6341294" y="3391463"/>
            <a:ext cx="5919536" cy="13234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IN" sz="4000" u="none" cap="none" strike="noStrike">
                <a:solidFill>
                  <a:srgbClr val="000000"/>
                </a:solidFill>
                <a:latin typeface="Arial"/>
                <a:ea typeface="Arial"/>
                <a:cs typeface="Arial"/>
                <a:sym typeface="Arial"/>
              </a:rPr>
              <a:t>Data Science Project Lifecycle</a:t>
            </a:r>
            <a:endParaRPr b="1" i="0" sz="40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pic>
        <p:nvPicPr>
          <p:cNvPr id="1121" name="Google Shape;1121;p87"/>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1122" name="Google Shape;1122;p87"/>
          <p:cNvSpPr txBox="1"/>
          <p:nvPr/>
        </p:nvSpPr>
        <p:spPr>
          <a:xfrm>
            <a:off x="1993032" y="2605177"/>
            <a:ext cx="8421088"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400" u="none" cap="none" strike="noStrike">
                <a:solidFill>
                  <a:srgbClr val="1E4E79"/>
                </a:solidFill>
                <a:latin typeface="Raleway"/>
                <a:ea typeface="Raleway"/>
                <a:cs typeface="Raleway"/>
                <a:sym typeface="Raleway"/>
              </a:rPr>
              <a:t>Data Science Project Life Cycle</a:t>
            </a:r>
            <a:endParaRPr b="1" i="0" sz="4400" u="none" cap="none" strike="noStrike">
              <a:solidFill>
                <a:srgbClr val="1E4E79"/>
              </a:solidFill>
              <a:latin typeface="Raleway"/>
              <a:ea typeface="Raleway"/>
              <a:cs typeface="Raleway"/>
              <a:sym typeface="Raleway"/>
            </a:endParaRPr>
          </a:p>
        </p:txBody>
      </p:sp>
      <p:sp>
        <p:nvSpPr>
          <p:cNvPr id="1123" name="Google Shape;1123;p87"/>
          <p:cNvSpPr/>
          <p:nvPr/>
        </p:nvSpPr>
        <p:spPr>
          <a:xfrm>
            <a:off x="524856" y="1113233"/>
            <a:ext cx="11357441"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937" u="none" cap="none" strike="noStrike">
              <a:solidFill>
                <a:schemeClr val="lt1"/>
              </a:solidFill>
              <a:latin typeface="Arial"/>
              <a:ea typeface="Arial"/>
              <a:cs typeface="Arial"/>
              <a:sym typeface="Arial"/>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pic>
        <p:nvPicPr>
          <p:cNvPr id="1129" name="Google Shape;1129;p88"/>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130" name="Google Shape;1130;p88"/>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131" name="Google Shape;1131;p88"/>
          <p:cNvSpPr txBox="1"/>
          <p:nvPr/>
        </p:nvSpPr>
        <p:spPr>
          <a:xfrm>
            <a:off x="470691" y="511630"/>
            <a:ext cx="8559779"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How do I start a Data Science project?</a:t>
            </a:r>
            <a:endParaRPr b="1" i="0" sz="4000" u="none" cap="none" strike="noStrike">
              <a:solidFill>
                <a:srgbClr val="1E4E79"/>
              </a:solidFill>
              <a:latin typeface="Arial"/>
              <a:ea typeface="Arial"/>
              <a:cs typeface="Arial"/>
              <a:sym typeface="Arial"/>
            </a:endParaRPr>
          </a:p>
        </p:txBody>
      </p:sp>
      <p:pic>
        <p:nvPicPr>
          <p:cNvPr id="1132" name="Google Shape;1132;p88"/>
          <p:cNvPicPr preferRelativeResize="0"/>
          <p:nvPr/>
        </p:nvPicPr>
        <p:blipFill rotWithShape="1">
          <a:blip r:embed="rId4">
            <a:alphaModFix/>
          </a:blip>
          <a:srcRect b="3610" l="0" r="0" t="0"/>
          <a:stretch/>
        </p:blipFill>
        <p:spPr>
          <a:xfrm>
            <a:off x="1614921" y="1293963"/>
            <a:ext cx="8324850" cy="550861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pic>
        <p:nvPicPr>
          <p:cNvPr id="1137" name="Google Shape;1137;p89"/>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138" name="Google Shape;1138;p89"/>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139" name="Google Shape;1139;p89"/>
          <p:cNvSpPr txBox="1"/>
          <p:nvPr/>
        </p:nvSpPr>
        <p:spPr>
          <a:xfrm>
            <a:off x="428166" y="472283"/>
            <a:ext cx="807625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1: Business Understanding</a:t>
            </a:r>
            <a:endParaRPr b="1" i="0" sz="4000" u="none" cap="none" strike="noStrike">
              <a:solidFill>
                <a:srgbClr val="1E4E79"/>
              </a:solidFill>
              <a:latin typeface="Arial"/>
              <a:ea typeface="Arial"/>
              <a:cs typeface="Arial"/>
              <a:sym typeface="Arial"/>
            </a:endParaRPr>
          </a:p>
        </p:txBody>
      </p:sp>
      <p:sp>
        <p:nvSpPr>
          <p:cNvPr id="1140" name="Google Shape;1140;p89"/>
          <p:cNvSpPr txBox="1"/>
          <p:nvPr/>
        </p:nvSpPr>
        <p:spPr>
          <a:xfrm>
            <a:off x="5451928" y="3461426"/>
            <a:ext cx="4546894" cy="1631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chemeClr val="lt1"/>
                </a:solidFill>
                <a:latin typeface="Source Sans Pro"/>
                <a:ea typeface="Source Sans Pro"/>
                <a:cs typeface="Source Sans Pro"/>
                <a:sym typeface="Source Sans Pro"/>
              </a:rPr>
              <a:t>Deploy the model to solve the problem in the real world</a:t>
            </a:r>
            <a:endParaRPr/>
          </a:p>
          <a:p>
            <a:pPr indent="0" lvl="0" marL="0" marR="0" rtl="0" algn="l">
              <a:lnSpc>
                <a:spcPct val="100000"/>
              </a:lnSpc>
              <a:spcBef>
                <a:spcPts val="0"/>
              </a:spcBef>
              <a:spcAft>
                <a:spcPts val="0"/>
              </a:spcAft>
              <a:buNone/>
            </a:pPr>
            <a:r>
              <a:rPr b="0" i="0" lang="en-IN" sz="2000" u="none" cap="none" strike="noStrike">
                <a:solidFill>
                  <a:schemeClr val="lt1"/>
                </a:solidFill>
                <a:latin typeface="Source Sans Pro"/>
                <a:ea typeface="Source Sans Pro"/>
                <a:cs typeface="Source Sans Pro"/>
                <a:sym typeface="Source Sans Pro"/>
              </a:rPr>
              <a:t>Deploy the model as a product to be used in real world. E.g. Amazon recommendation</a:t>
            </a:r>
            <a:endParaRPr b="0" i="0" sz="2000" u="none" cap="none" strike="noStrike">
              <a:solidFill>
                <a:schemeClr val="lt1"/>
              </a:solidFill>
              <a:latin typeface="Source Sans Pro"/>
              <a:ea typeface="Source Sans Pro"/>
              <a:cs typeface="Source Sans Pro"/>
              <a:sym typeface="Source Sans Pro"/>
            </a:endParaRPr>
          </a:p>
        </p:txBody>
      </p:sp>
      <p:sp>
        <p:nvSpPr>
          <p:cNvPr id="1141" name="Google Shape;1141;p89"/>
          <p:cNvSpPr/>
          <p:nvPr/>
        </p:nvSpPr>
        <p:spPr>
          <a:xfrm>
            <a:off x="5415325" y="2967380"/>
            <a:ext cx="256326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chemeClr val="lt1"/>
                </a:solidFill>
                <a:latin typeface="Arial"/>
                <a:ea typeface="Arial"/>
                <a:cs typeface="Arial"/>
                <a:sym typeface="Arial"/>
              </a:rPr>
              <a:t>#6 Deploy Model</a:t>
            </a:r>
            <a:endParaRPr b="1" i="0" sz="2400" u="none" cap="none" strike="noStrike">
              <a:solidFill>
                <a:schemeClr val="lt1"/>
              </a:solidFill>
              <a:latin typeface="Arial"/>
              <a:ea typeface="Arial"/>
              <a:cs typeface="Arial"/>
              <a:sym typeface="Arial"/>
            </a:endParaRPr>
          </a:p>
        </p:txBody>
      </p:sp>
      <p:grpSp>
        <p:nvGrpSpPr>
          <p:cNvPr id="1142" name="Google Shape;1142;p89"/>
          <p:cNvGrpSpPr/>
          <p:nvPr/>
        </p:nvGrpSpPr>
        <p:grpSpPr>
          <a:xfrm>
            <a:off x="5394648" y="3374024"/>
            <a:ext cx="3960312" cy="90613"/>
            <a:chOff x="5332246" y="4049236"/>
            <a:chExt cx="3960312" cy="90612"/>
          </a:xfrm>
        </p:grpSpPr>
        <p:cxnSp>
          <p:nvCxnSpPr>
            <p:cNvPr id="1143" name="Google Shape;1143;p89"/>
            <p:cNvCxnSpPr>
              <a:stCxn id="1144" idx="6"/>
            </p:cNvCxnSpPr>
            <p:nvPr/>
          </p:nvCxnSpPr>
          <p:spPr>
            <a:xfrm>
              <a:off x="5422858" y="4094542"/>
              <a:ext cx="3869700" cy="0"/>
            </a:xfrm>
            <a:prstGeom prst="straightConnector1">
              <a:avLst/>
            </a:prstGeom>
            <a:noFill/>
            <a:ln cap="flat" cmpd="sng" w="12700">
              <a:solidFill>
                <a:schemeClr val="lt1"/>
              </a:solidFill>
              <a:prstDash val="solid"/>
              <a:round/>
              <a:headEnd len="sm" w="sm" type="none"/>
              <a:tailEnd len="sm" w="sm" type="none"/>
            </a:ln>
          </p:spPr>
        </p:cxnSp>
        <p:sp>
          <p:nvSpPr>
            <p:cNvPr id="1144" name="Google Shape;1144;p89"/>
            <p:cNvSpPr/>
            <p:nvPr/>
          </p:nvSpPr>
          <p:spPr>
            <a:xfrm>
              <a:off x="5332246" y="4049236"/>
              <a:ext cx="90612" cy="90612"/>
            </a:xfrm>
            <a:prstGeom prst="ellipse">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145" name="Google Shape;1145;p89"/>
          <p:cNvGrpSpPr/>
          <p:nvPr/>
        </p:nvGrpSpPr>
        <p:grpSpPr>
          <a:xfrm>
            <a:off x="3539060" y="5083413"/>
            <a:ext cx="1436352" cy="1053154"/>
            <a:chOff x="3544621" y="5005278"/>
            <a:chExt cx="1436352" cy="1053154"/>
          </a:xfrm>
        </p:grpSpPr>
        <p:sp>
          <p:nvSpPr>
            <p:cNvPr id="1146" name="Google Shape;1146;p89"/>
            <p:cNvSpPr/>
            <p:nvPr/>
          </p:nvSpPr>
          <p:spPr>
            <a:xfrm>
              <a:off x="3544621" y="5319768"/>
              <a:ext cx="1436352"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Continuous improvement process</a:t>
              </a:r>
              <a:endParaRPr b="0" i="0" sz="1400" u="none" cap="none" strike="noStrike">
                <a:solidFill>
                  <a:srgbClr val="000000"/>
                </a:solidFill>
                <a:latin typeface="Source Sans Pro"/>
                <a:ea typeface="Source Sans Pro"/>
                <a:cs typeface="Source Sans Pro"/>
                <a:sym typeface="Source Sans Pro"/>
              </a:endParaRPr>
            </a:p>
          </p:txBody>
        </p:sp>
        <p:sp>
          <p:nvSpPr>
            <p:cNvPr id="1147" name="Google Shape;1147;p89"/>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#7</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48" name="Google Shape;1148;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149" name="Google Shape;1149;p89"/>
          <p:cNvGrpSpPr/>
          <p:nvPr/>
        </p:nvGrpSpPr>
        <p:grpSpPr>
          <a:xfrm>
            <a:off x="2028878" y="5620087"/>
            <a:ext cx="927438" cy="837710"/>
            <a:chOff x="3799078" y="5005278"/>
            <a:chExt cx="927438" cy="837710"/>
          </a:xfrm>
        </p:grpSpPr>
        <p:sp>
          <p:nvSpPr>
            <p:cNvPr id="1150" name="Google Shape;1150;p89"/>
            <p:cNvSpPr/>
            <p:nvPr/>
          </p:nvSpPr>
          <p:spPr>
            <a:xfrm>
              <a:off x="3799078" y="5319768"/>
              <a:ext cx="927438"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Define the goal</a:t>
              </a:r>
              <a:endParaRPr b="0" i="0" sz="1400" u="none" cap="none" strike="noStrike">
                <a:solidFill>
                  <a:srgbClr val="000000"/>
                </a:solidFill>
                <a:latin typeface="Source Sans Pro"/>
                <a:ea typeface="Source Sans Pro"/>
                <a:cs typeface="Source Sans Pro"/>
                <a:sym typeface="Source Sans Pro"/>
              </a:endParaRPr>
            </a:p>
          </p:txBody>
        </p:sp>
        <p:sp>
          <p:nvSpPr>
            <p:cNvPr id="1151" name="Google Shape;1151;p89"/>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#1</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52" name="Google Shape;1152;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153" name="Google Shape;1153;p89"/>
          <p:cNvGrpSpPr/>
          <p:nvPr/>
        </p:nvGrpSpPr>
        <p:grpSpPr>
          <a:xfrm>
            <a:off x="639600" y="4541544"/>
            <a:ext cx="1242520" cy="837710"/>
            <a:chOff x="3641537" y="5005278"/>
            <a:chExt cx="1242520" cy="837710"/>
          </a:xfrm>
        </p:grpSpPr>
        <p:sp>
          <p:nvSpPr>
            <p:cNvPr id="1154" name="Google Shape;1154;p89"/>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Collect and Manage Data</a:t>
              </a:r>
              <a:endParaRPr b="0" i="0" sz="1400" u="none" cap="none" strike="noStrike">
                <a:solidFill>
                  <a:srgbClr val="000000"/>
                </a:solidFill>
                <a:latin typeface="Source Sans Pro"/>
                <a:ea typeface="Source Sans Pro"/>
                <a:cs typeface="Source Sans Pro"/>
                <a:sym typeface="Source Sans Pro"/>
              </a:endParaRPr>
            </a:p>
          </p:txBody>
        </p:sp>
        <p:sp>
          <p:nvSpPr>
            <p:cNvPr id="1155" name="Google Shape;1155;p89"/>
            <p:cNvSpPr/>
            <p:nvPr/>
          </p:nvSpPr>
          <p:spPr>
            <a:xfrm>
              <a:off x="4055048" y="5005278"/>
              <a:ext cx="42832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#2</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56" name="Google Shape;1156;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157" name="Google Shape;1157;p89"/>
          <p:cNvGrpSpPr/>
          <p:nvPr/>
        </p:nvGrpSpPr>
        <p:grpSpPr>
          <a:xfrm>
            <a:off x="527569" y="2749727"/>
            <a:ext cx="1242520" cy="837710"/>
            <a:chOff x="3641537" y="5005278"/>
            <a:chExt cx="1242520" cy="837710"/>
          </a:xfrm>
        </p:grpSpPr>
        <p:sp>
          <p:nvSpPr>
            <p:cNvPr id="1158" name="Google Shape;1158;p89"/>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Build the model</a:t>
              </a:r>
              <a:endParaRPr b="0" i="0" sz="1400" u="none" cap="none" strike="noStrike">
                <a:solidFill>
                  <a:srgbClr val="000000"/>
                </a:solidFill>
                <a:latin typeface="Source Sans Pro"/>
                <a:ea typeface="Source Sans Pro"/>
                <a:cs typeface="Source Sans Pro"/>
                <a:sym typeface="Source Sans Pro"/>
              </a:endParaRPr>
            </a:p>
          </p:txBody>
        </p:sp>
        <p:sp>
          <p:nvSpPr>
            <p:cNvPr id="1159" name="Google Shape;1159;p89"/>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#3</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60" name="Google Shape;1160;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161" name="Google Shape;1161;p89"/>
          <p:cNvGrpSpPr/>
          <p:nvPr/>
        </p:nvGrpSpPr>
        <p:grpSpPr>
          <a:xfrm>
            <a:off x="1770089" y="1558278"/>
            <a:ext cx="1242520" cy="1053154"/>
            <a:chOff x="3641537" y="5005278"/>
            <a:chExt cx="1242520" cy="1053154"/>
          </a:xfrm>
        </p:grpSpPr>
        <p:sp>
          <p:nvSpPr>
            <p:cNvPr id="1162" name="Google Shape;1162;p89"/>
            <p:cNvSpPr/>
            <p:nvPr/>
          </p:nvSpPr>
          <p:spPr>
            <a:xfrm>
              <a:off x="3641537" y="5319768"/>
              <a:ext cx="1242520"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Evaluate &amp; critique model</a:t>
              </a:r>
              <a:endParaRPr b="0" i="0" sz="1400" u="none" cap="none" strike="noStrike">
                <a:solidFill>
                  <a:srgbClr val="000000"/>
                </a:solidFill>
                <a:latin typeface="Source Sans Pro"/>
                <a:ea typeface="Source Sans Pro"/>
                <a:cs typeface="Source Sans Pro"/>
                <a:sym typeface="Source Sans Pro"/>
              </a:endParaRPr>
            </a:p>
          </p:txBody>
        </p:sp>
        <p:sp>
          <p:nvSpPr>
            <p:cNvPr id="1163" name="Google Shape;1163;p89"/>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#4</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64" name="Google Shape;1164;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165" name="Google Shape;1165;p89"/>
          <p:cNvGrpSpPr/>
          <p:nvPr/>
        </p:nvGrpSpPr>
        <p:grpSpPr>
          <a:xfrm>
            <a:off x="3539060" y="1832976"/>
            <a:ext cx="1242520" cy="1053154"/>
            <a:chOff x="3641537" y="5005278"/>
            <a:chExt cx="1242520" cy="1053154"/>
          </a:xfrm>
        </p:grpSpPr>
        <p:sp>
          <p:nvSpPr>
            <p:cNvPr id="1166" name="Google Shape;1166;p89"/>
            <p:cNvSpPr/>
            <p:nvPr/>
          </p:nvSpPr>
          <p:spPr>
            <a:xfrm>
              <a:off x="3641537" y="5319768"/>
              <a:ext cx="1242520"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Present results and document</a:t>
              </a:r>
              <a:endParaRPr b="0" i="0" sz="1400" u="none" cap="none" strike="noStrike">
                <a:solidFill>
                  <a:srgbClr val="000000"/>
                </a:solidFill>
                <a:latin typeface="Source Sans Pro"/>
                <a:ea typeface="Source Sans Pro"/>
                <a:cs typeface="Source Sans Pro"/>
                <a:sym typeface="Source Sans Pro"/>
              </a:endParaRPr>
            </a:p>
          </p:txBody>
        </p:sp>
        <p:sp>
          <p:nvSpPr>
            <p:cNvPr id="1167" name="Google Shape;1167;p89"/>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#5</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168" name="Google Shape;1168;p89"/>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sp>
        <p:nvSpPr>
          <p:cNvPr descr="Related image" id="1169" name="Google Shape;1169;p8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170" name="Google Shape;1170;p89"/>
          <p:cNvGrpSpPr/>
          <p:nvPr/>
        </p:nvGrpSpPr>
        <p:grpSpPr>
          <a:xfrm>
            <a:off x="1896822" y="1827059"/>
            <a:ext cx="8947376" cy="4452141"/>
            <a:chOff x="1879" y="0"/>
            <a:chExt cx="8947376" cy="4452141"/>
          </a:xfrm>
        </p:grpSpPr>
        <p:sp>
          <p:nvSpPr>
            <p:cNvPr id="1171" name="Google Shape;1171;p89"/>
            <p:cNvSpPr/>
            <p:nvPr/>
          </p:nvSpPr>
          <p:spPr>
            <a:xfrm>
              <a:off x="1879" y="0"/>
              <a:ext cx="2923979" cy="4452141"/>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9"/>
            <p:cNvSpPr txBox="1"/>
            <p:nvPr/>
          </p:nvSpPr>
          <p:spPr>
            <a:xfrm>
              <a:off x="1879" y="1780856"/>
              <a:ext cx="2923979" cy="1780856"/>
            </a:xfrm>
            <a:prstGeom prst="rect">
              <a:avLst/>
            </a:prstGeom>
            <a:noFill/>
            <a:ln>
              <a:noFill/>
            </a:ln>
          </p:spPr>
          <p:txBody>
            <a:bodyPr anchorCtr="1" anchor="t" bIns="149350" lIns="149350" spcFirstLastPara="1" rIns="149350" wrap="square" tIns="149350">
              <a:noAutofit/>
            </a:bodyPr>
            <a:lstStyle/>
            <a:p>
              <a:pPr indent="0" lvl="0" marL="0" marR="0" rtl="0" algn="l">
                <a:lnSpc>
                  <a:spcPct val="90000"/>
                </a:lnSpc>
                <a:spcBef>
                  <a:spcPts val="0"/>
                </a:spcBef>
                <a:spcAft>
                  <a:spcPts val="0"/>
                </a:spcAft>
                <a:buNone/>
              </a:pPr>
              <a:r>
                <a:rPr b="0" i="0" lang="en-IN" sz="2100" u="none" cap="none" strike="noStrike">
                  <a:solidFill>
                    <a:schemeClr val="lt1"/>
                  </a:solidFill>
                  <a:latin typeface="Arial"/>
                  <a:ea typeface="Arial"/>
                  <a:cs typeface="Arial"/>
                  <a:sym typeface="Arial"/>
                </a:rPr>
                <a:t>Define Objectives</a:t>
              </a:r>
              <a:endParaRPr b="0" i="0" sz="2100" u="none" cap="none" strike="noStrike">
                <a:solidFill>
                  <a:schemeClr val="lt1"/>
                </a:solidFill>
                <a:latin typeface="Arial"/>
                <a:ea typeface="Arial"/>
                <a:cs typeface="Arial"/>
                <a:sym typeface="Arial"/>
              </a:endParaRPr>
            </a:p>
            <a:p>
              <a:pPr indent="-171450" lvl="1" marL="171450" marR="0" rtl="0" algn="l">
                <a:lnSpc>
                  <a:spcPct val="90000"/>
                </a:lnSpc>
                <a:spcBef>
                  <a:spcPts val="735"/>
                </a:spcBef>
                <a:spcAft>
                  <a:spcPts val="0"/>
                </a:spcAft>
                <a:buClr>
                  <a:srgbClr val="000000"/>
                </a:buClr>
                <a:buSzPts val="1600"/>
                <a:buFont typeface="Arial"/>
                <a:buChar char="••"/>
              </a:pPr>
              <a:r>
                <a:rPr b="0" i="0" lang="en-IN" sz="1600" u="none" cap="none" strike="noStrike">
                  <a:solidFill>
                    <a:schemeClr val="lt1"/>
                  </a:solidFill>
                  <a:latin typeface="Arial"/>
                  <a:ea typeface="Arial"/>
                  <a:cs typeface="Arial"/>
                  <a:sym typeface="Arial"/>
                </a:rPr>
                <a:t>Work with customer and other stakeholders to </a:t>
              </a:r>
              <a:r>
                <a:rPr b="1" i="0" lang="en-IN" sz="1600" u="none" cap="none" strike="noStrike">
                  <a:solidFill>
                    <a:schemeClr val="lt1"/>
                  </a:solidFill>
                  <a:latin typeface="Arial"/>
                  <a:ea typeface="Arial"/>
                  <a:cs typeface="Arial"/>
                  <a:sym typeface="Arial"/>
                </a:rPr>
                <a:t>understand and identify business problems</a:t>
              </a:r>
              <a:endParaRPr b="1" i="0" sz="1600" u="none" cap="none" strike="noStrike">
                <a:solidFill>
                  <a:schemeClr val="lt1"/>
                </a:solidFill>
                <a:latin typeface="Arial"/>
                <a:ea typeface="Arial"/>
                <a:cs typeface="Arial"/>
                <a:sym typeface="Arial"/>
              </a:endParaRPr>
            </a:p>
          </p:txBody>
        </p:sp>
        <p:sp>
          <p:nvSpPr>
            <p:cNvPr id="1173" name="Google Shape;1173;p89"/>
            <p:cNvSpPr/>
            <p:nvPr/>
          </p:nvSpPr>
          <p:spPr>
            <a:xfrm>
              <a:off x="722587" y="267128"/>
              <a:ext cx="1482562" cy="1482562"/>
            </a:xfrm>
            <a:prstGeom prst="ellipse">
              <a:avLst/>
            </a:prstGeom>
            <a:blipFill rotWithShape="1">
              <a:blip r:embed="rId4">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9"/>
            <p:cNvSpPr/>
            <p:nvPr/>
          </p:nvSpPr>
          <p:spPr>
            <a:xfrm>
              <a:off x="3013577" y="0"/>
              <a:ext cx="2923979" cy="4452141"/>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9"/>
            <p:cNvSpPr txBox="1"/>
            <p:nvPr/>
          </p:nvSpPr>
          <p:spPr>
            <a:xfrm>
              <a:off x="3013577" y="1780856"/>
              <a:ext cx="2923979" cy="1780856"/>
            </a:xfrm>
            <a:prstGeom prst="rect">
              <a:avLst/>
            </a:prstGeom>
            <a:noFill/>
            <a:ln>
              <a:noFill/>
            </a:ln>
          </p:spPr>
          <p:txBody>
            <a:bodyPr anchorCtr="1" anchor="t" bIns="149350" lIns="149350" spcFirstLastPara="1" rIns="149350" wrap="square" tIns="149350">
              <a:noAutofit/>
            </a:bodyPr>
            <a:lstStyle/>
            <a:p>
              <a:pPr indent="0" lvl="0" marL="0" marR="0" rtl="0" algn="l">
                <a:lnSpc>
                  <a:spcPct val="90000"/>
                </a:lnSpc>
                <a:spcBef>
                  <a:spcPts val="0"/>
                </a:spcBef>
                <a:spcAft>
                  <a:spcPts val="0"/>
                </a:spcAft>
                <a:buNone/>
              </a:pPr>
              <a:r>
                <a:rPr b="0" i="0" lang="en-IN" sz="2100" u="none" cap="none" strike="noStrike">
                  <a:solidFill>
                    <a:schemeClr val="lt1"/>
                  </a:solidFill>
                  <a:latin typeface="Arial"/>
                  <a:ea typeface="Arial"/>
                  <a:cs typeface="Arial"/>
                  <a:sym typeface="Arial"/>
                </a:rPr>
                <a:t>Business Goals</a:t>
              </a:r>
              <a:endParaRPr b="0" i="0" sz="2100" u="none" cap="none" strike="noStrike">
                <a:solidFill>
                  <a:schemeClr val="lt1"/>
                </a:solidFill>
                <a:latin typeface="Arial"/>
                <a:ea typeface="Arial"/>
                <a:cs typeface="Arial"/>
                <a:sym typeface="Arial"/>
              </a:endParaRPr>
            </a:p>
            <a:p>
              <a:pPr indent="-171450" lvl="1" marL="171450" marR="0" rtl="0" algn="l">
                <a:lnSpc>
                  <a:spcPct val="90000"/>
                </a:lnSpc>
                <a:spcBef>
                  <a:spcPts val="735"/>
                </a:spcBef>
                <a:spcAft>
                  <a:spcPts val="0"/>
                </a:spcAft>
                <a:buClr>
                  <a:srgbClr val="000000"/>
                </a:buClr>
                <a:buSzPts val="1600"/>
                <a:buFont typeface="Arial"/>
                <a:buChar char="••"/>
              </a:pPr>
              <a:r>
                <a:rPr b="1" i="0" lang="en-IN" sz="1600" u="none" cap="none" strike="noStrike">
                  <a:solidFill>
                    <a:schemeClr val="lt1"/>
                  </a:solidFill>
                  <a:latin typeface="Arial"/>
                  <a:ea typeface="Arial"/>
                  <a:cs typeface="Arial"/>
                  <a:sym typeface="Arial"/>
                </a:rPr>
                <a:t>Formulate</a:t>
              </a:r>
              <a:r>
                <a:rPr b="0" i="0" lang="en-IN" sz="1600" u="none" cap="none" strike="noStrike">
                  <a:solidFill>
                    <a:schemeClr val="lt1"/>
                  </a:solidFill>
                  <a:latin typeface="Arial"/>
                  <a:ea typeface="Arial"/>
                  <a:cs typeface="Arial"/>
                  <a:sym typeface="Arial"/>
                </a:rPr>
                <a:t> questions that define </a:t>
              </a:r>
              <a:r>
                <a:rPr b="1" i="0" lang="en-IN" sz="1600" u="none" cap="none" strike="noStrike">
                  <a:solidFill>
                    <a:schemeClr val="lt1"/>
                  </a:solidFill>
                  <a:latin typeface="Arial"/>
                  <a:ea typeface="Arial"/>
                  <a:cs typeface="Arial"/>
                  <a:sym typeface="Arial"/>
                </a:rPr>
                <a:t>business goals</a:t>
              </a:r>
              <a:r>
                <a:rPr b="0" i="0" lang="en-IN" sz="1600" u="none" cap="none" strike="noStrike">
                  <a:solidFill>
                    <a:schemeClr val="lt1"/>
                  </a:solidFill>
                  <a:latin typeface="Arial"/>
                  <a:ea typeface="Arial"/>
                  <a:cs typeface="Arial"/>
                  <a:sym typeface="Arial"/>
                </a:rPr>
                <a:t> that the data science techniques can target.</a:t>
              </a:r>
              <a:endParaRPr b="0" i="0" sz="1600" u="none" cap="none" strike="noStrike">
                <a:solidFill>
                  <a:schemeClr val="lt1"/>
                </a:solidFill>
                <a:latin typeface="Arial"/>
                <a:ea typeface="Arial"/>
                <a:cs typeface="Arial"/>
                <a:sym typeface="Arial"/>
              </a:endParaRPr>
            </a:p>
          </p:txBody>
        </p:sp>
        <p:sp>
          <p:nvSpPr>
            <p:cNvPr id="1176" name="Google Shape;1176;p89"/>
            <p:cNvSpPr/>
            <p:nvPr/>
          </p:nvSpPr>
          <p:spPr>
            <a:xfrm>
              <a:off x="3734286" y="267128"/>
              <a:ext cx="1482562" cy="1482562"/>
            </a:xfrm>
            <a:prstGeom prst="ellipse">
              <a:avLst/>
            </a:prstGeom>
            <a:blipFill rotWithShape="1">
              <a:blip r:embed="rId5">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9"/>
            <p:cNvSpPr/>
            <p:nvPr/>
          </p:nvSpPr>
          <p:spPr>
            <a:xfrm>
              <a:off x="6025276" y="0"/>
              <a:ext cx="2923979" cy="4452141"/>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9"/>
            <p:cNvSpPr txBox="1"/>
            <p:nvPr/>
          </p:nvSpPr>
          <p:spPr>
            <a:xfrm>
              <a:off x="6025276" y="1780856"/>
              <a:ext cx="2923979" cy="1780856"/>
            </a:xfrm>
            <a:prstGeom prst="rect">
              <a:avLst/>
            </a:prstGeom>
            <a:noFill/>
            <a:ln>
              <a:noFill/>
            </a:ln>
          </p:spPr>
          <p:txBody>
            <a:bodyPr anchorCtr="1" anchor="t" bIns="149350" lIns="149350" spcFirstLastPara="1" rIns="149350" wrap="square" tIns="149350">
              <a:noAutofit/>
            </a:bodyPr>
            <a:lstStyle/>
            <a:p>
              <a:pPr indent="0" lvl="0" marL="0" marR="0" rtl="0" algn="l">
                <a:lnSpc>
                  <a:spcPct val="90000"/>
                </a:lnSpc>
                <a:spcBef>
                  <a:spcPts val="0"/>
                </a:spcBef>
                <a:spcAft>
                  <a:spcPts val="0"/>
                </a:spcAft>
                <a:buNone/>
              </a:pPr>
              <a:r>
                <a:rPr b="0" i="0" lang="en-IN" sz="2100" u="none" cap="none" strike="noStrike">
                  <a:solidFill>
                    <a:schemeClr val="lt1"/>
                  </a:solidFill>
                  <a:latin typeface="Arial"/>
                  <a:ea typeface="Arial"/>
                  <a:cs typeface="Arial"/>
                  <a:sym typeface="Arial"/>
                </a:rPr>
                <a:t>Identify data sources</a:t>
              </a:r>
              <a:endParaRPr b="0" i="0" sz="2100" u="none" cap="none" strike="noStrike">
                <a:solidFill>
                  <a:schemeClr val="lt1"/>
                </a:solidFill>
                <a:latin typeface="Arial"/>
                <a:ea typeface="Arial"/>
                <a:cs typeface="Arial"/>
                <a:sym typeface="Arial"/>
              </a:endParaRPr>
            </a:p>
            <a:p>
              <a:pPr indent="-171450" lvl="1" marL="171450" marR="0" rtl="0" algn="l">
                <a:lnSpc>
                  <a:spcPct val="90000"/>
                </a:lnSpc>
                <a:spcBef>
                  <a:spcPts val="735"/>
                </a:spcBef>
                <a:spcAft>
                  <a:spcPts val="0"/>
                </a:spcAft>
                <a:buClr>
                  <a:srgbClr val="000000"/>
                </a:buClr>
                <a:buSzPts val="1600"/>
                <a:buFont typeface="Arial"/>
                <a:buChar char="••"/>
              </a:pPr>
              <a:r>
                <a:rPr b="0" i="0" lang="en-IN" sz="1600" u="none" cap="none" strike="noStrike">
                  <a:solidFill>
                    <a:schemeClr val="lt1"/>
                  </a:solidFill>
                  <a:latin typeface="Arial"/>
                  <a:ea typeface="Arial"/>
                  <a:cs typeface="Arial"/>
                  <a:sym typeface="Arial"/>
                </a:rPr>
                <a:t>Find the relevant data that helps you answer the questions.</a:t>
              </a:r>
              <a:endParaRPr b="0" i="0" sz="1600" u="none" cap="none" strike="noStrike">
                <a:solidFill>
                  <a:schemeClr val="lt1"/>
                </a:solidFill>
                <a:latin typeface="Arial"/>
                <a:ea typeface="Arial"/>
                <a:cs typeface="Arial"/>
                <a:sym typeface="Arial"/>
              </a:endParaRPr>
            </a:p>
          </p:txBody>
        </p:sp>
        <p:sp>
          <p:nvSpPr>
            <p:cNvPr id="1179" name="Google Shape;1179;p89"/>
            <p:cNvSpPr/>
            <p:nvPr/>
          </p:nvSpPr>
          <p:spPr>
            <a:xfrm>
              <a:off x="6745984" y="267128"/>
              <a:ext cx="1482562" cy="1482562"/>
            </a:xfrm>
            <a:prstGeom prst="ellipse">
              <a:avLst/>
            </a:prstGeom>
            <a:blipFill rotWithShape="1">
              <a:blip r:embed="rId6">
                <a:alphaModFix/>
              </a:blip>
              <a:stretch>
                <a:fillRect b="0" l="0" r="0" t="0"/>
              </a:stretch>
            </a:blip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9"/>
            <p:cNvSpPr/>
            <p:nvPr/>
          </p:nvSpPr>
          <p:spPr>
            <a:xfrm>
              <a:off x="358045" y="3561712"/>
              <a:ext cx="8235044" cy="667821"/>
            </a:xfrm>
            <a:prstGeom prst="leftRightArrow">
              <a:avLst>
                <a:gd fmla="val 50000" name="adj1"/>
                <a:gd fmla="val 50000" name="adj2"/>
              </a:avLst>
            </a:prstGeom>
            <a:gradFill>
              <a:gsLst>
                <a:gs pos="0">
                  <a:srgbClr val="A8A8A8"/>
                </a:gs>
                <a:gs pos="100000">
                  <a:srgbClr val="D9D9D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pic>
        <p:nvPicPr>
          <p:cNvPr id="1186" name="Google Shape;1186;p90"/>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187" name="Google Shape;1187;p90"/>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188" name="Google Shape;1188;p90"/>
          <p:cNvSpPr txBox="1"/>
          <p:nvPr/>
        </p:nvSpPr>
        <p:spPr>
          <a:xfrm>
            <a:off x="470691" y="511630"/>
            <a:ext cx="9828332"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3600" u="none" cap="none" strike="noStrike">
                <a:solidFill>
                  <a:srgbClr val="1E4E79"/>
                </a:solidFill>
                <a:latin typeface="Arial"/>
                <a:ea typeface="Arial"/>
                <a:cs typeface="Arial"/>
                <a:sym typeface="Arial"/>
              </a:rPr>
              <a:t>Step 2: Data Acquisition and Understanding</a:t>
            </a:r>
            <a:endParaRPr b="1" i="0" sz="3600" u="none" cap="none" strike="noStrike">
              <a:solidFill>
                <a:srgbClr val="1E4E79"/>
              </a:solidFill>
              <a:latin typeface="Arial"/>
              <a:ea typeface="Arial"/>
              <a:cs typeface="Arial"/>
              <a:sym typeface="Arial"/>
            </a:endParaRPr>
          </a:p>
        </p:txBody>
      </p:sp>
      <p:grpSp>
        <p:nvGrpSpPr>
          <p:cNvPr id="1189" name="Google Shape;1189;p90"/>
          <p:cNvGrpSpPr/>
          <p:nvPr/>
        </p:nvGrpSpPr>
        <p:grpSpPr>
          <a:xfrm>
            <a:off x="2589324" y="1295988"/>
            <a:ext cx="7041059" cy="5414615"/>
            <a:chOff x="543470" y="2025"/>
            <a:chExt cx="7041059" cy="5414615"/>
          </a:xfrm>
        </p:grpSpPr>
        <p:sp>
          <p:nvSpPr>
            <p:cNvPr id="1190" name="Google Shape;1190;p90"/>
            <p:cNvSpPr/>
            <p:nvPr/>
          </p:nvSpPr>
          <p:spPr>
            <a:xfrm>
              <a:off x="4064000" y="1031420"/>
              <a:ext cx="2491134" cy="432345"/>
            </a:xfrm>
            <a:custGeom>
              <a:rect b="b" l="l" r="r" t="t"/>
              <a:pathLst>
                <a:path extrusionOk="0" h="120000" w="120000">
                  <a:moveTo>
                    <a:pt x="0" y="0"/>
                  </a:moveTo>
                  <a:lnTo>
                    <a:pt x="0" y="60000"/>
                  </a:lnTo>
                  <a:lnTo>
                    <a:pt x="120000" y="60000"/>
                  </a:lnTo>
                  <a:lnTo>
                    <a:pt x="120000" y="120000"/>
                  </a:lnTo>
                </a:path>
              </a:pathLst>
            </a:custGeom>
            <a:noFill/>
            <a:ln cap="flat" cmpd="sng" w="25400">
              <a:solidFill>
                <a:srgbClr val="828282"/>
              </a:solidFill>
              <a:prstDash val="solid"/>
              <a:round/>
              <a:headEnd len="sm" w="sm" type="none"/>
              <a:tailEnd len="sm" w="sm" type="none"/>
            </a:ln>
          </p:spPr>
        </p:sp>
        <p:sp>
          <p:nvSpPr>
            <p:cNvPr id="1191" name="Google Shape;1191;p90"/>
            <p:cNvSpPr/>
            <p:nvPr/>
          </p:nvSpPr>
          <p:spPr>
            <a:xfrm>
              <a:off x="3240484" y="2493160"/>
              <a:ext cx="308818" cy="2408783"/>
            </a:xfrm>
            <a:custGeom>
              <a:rect b="b" l="l" r="r" t="t"/>
              <a:pathLst>
                <a:path extrusionOk="0" h="120000" w="120000">
                  <a:moveTo>
                    <a:pt x="0" y="0"/>
                  </a:moveTo>
                  <a:lnTo>
                    <a:pt x="0" y="120000"/>
                  </a:lnTo>
                  <a:lnTo>
                    <a:pt x="120000" y="120000"/>
                  </a:lnTo>
                </a:path>
              </a:pathLst>
            </a:custGeom>
            <a:noFill/>
            <a:ln cap="flat" cmpd="sng" w="25400">
              <a:solidFill>
                <a:srgbClr val="959595"/>
              </a:solidFill>
              <a:prstDash val="solid"/>
              <a:round/>
              <a:headEnd len="sm" w="sm" type="none"/>
              <a:tailEnd len="sm" w="sm" type="none"/>
            </a:ln>
          </p:spPr>
        </p:sp>
        <p:sp>
          <p:nvSpPr>
            <p:cNvPr id="1192" name="Google Shape;1192;p90"/>
            <p:cNvSpPr/>
            <p:nvPr/>
          </p:nvSpPr>
          <p:spPr>
            <a:xfrm>
              <a:off x="3240484" y="2493160"/>
              <a:ext cx="308818" cy="947042"/>
            </a:xfrm>
            <a:custGeom>
              <a:rect b="b" l="l" r="r" t="t"/>
              <a:pathLst>
                <a:path extrusionOk="0" h="120000" w="120000">
                  <a:moveTo>
                    <a:pt x="0" y="0"/>
                  </a:moveTo>
                  <a:lnTo>
                    <a:pt x="0" y="120000"/>
                  </a:lnTo>
                  <a:lnTo>
                    <a:pt x="120000" y="120000"/>
                  </a:lnTo>
                </a:path>
              </a:pathLst>
            </a:custGeom>
            <a:noFill/>
            <a:ln cap="flat" cmpd="sng" w="25400">
              <a:solidFill>
                <a:srgbClr val="959595"/>
              </a:solidFill>
              <a:prstDash val="solid"/>
              <a:round/>
              <a:headEnd len="sm" w="sm" type="none"/>
              <a:tailEnd len="sm" w="sm" type="none"/>
            </a:ln>
          </p:spPr>
        </p:sp>
        <p:sp>
          <p:nvSpPr>
            <p:cNvPr id="1193" name="Google Shape;1193;p90"/>
            <p:cNvSpPr/>
            <p:nvPr/>
          </p:nvSpPr>
          <p:spPr>
            <a:xfrm>
              <a:off x="4018280" y="1031420"/>
              <a:ext cx="91440" cy="432345"/>
            </a:xfrm>
            <a:custGeom>
              <a:rect b="b" l="l" r="r" t="t"/>
              <a:pathLst>
                <a:path extrusionOk="0" h="120000" w="120000">
                  <a:moveTo>
                    <a:pt x="60000" y="0"/>
                  </a:moveTo>
                  <a:lnTo>
                    <a:pt x="60000" y="120000"/>
                  </a:lnTo>
                </a:path>
              </a:pathLst>
            </a:custGeom>
            <a:noFill/>
            <a:ln cap="flat" cmpd="sng" w="25400">
              <a:solidFill>
                <a:srgbClr val="828282"/>
              </a:solidFill>
              <a:prstDash val="solid"/>
              <a:round/>
              <a:headEnd len="sm" w="sm" type="none"/>
              <a:tailEnd len="sm" w="sm" type="none"/>
            </a:ln>
          </p:spPr>
        </p:sp>
        <p:sp>
          <p:nvSpPr>
            <p:cNvPr id="1194" name="Google Shape;1194;p90"/>
            <p:cNvSpPr/>
            <p:nvPr/>
          </p:nvSpPr>
          <p:spPr>
            <a:xfrm>
              <a:off x="1572865" y="1031420"/>
              <a:ext cx="2491134" cy="432345"/>
            </a:xfrm>
            <a:custGeom>
              <a:rect b="b" l="l" r="r" t="t"/>
              <a:pathLst>
                <a:path extrusionOk="0" h="120000" w="120000">
                  <a:moveTo>
                    <a:pt x="120000" y="0"/>
                  </a:moveTo>
                  <a:lnTo>
                    <a:pt x="120000" y="60000"/>
                  </a:lnTo>
                  <a:lnTo>
                    <a:pt x="0" y="60000"/>
                  </a:lnTo>
                  <a:lnTo>
                    <a:pt x="0" y="120000"/>
                  </a:lnTo>
                </a:path>
              </a:pathLst>
            </a:custGeom>
            <a:noFill/>
            <a:ln cap="flat" cmpd="sng" w="25400">
              <a:solidFill>
                <a:srgbClr val="828282"/>
              </a:solidFill>
              <a:prstDash val="solid"/>
              <a:round/>
              <a:headEnd len="sm" w="sm" type="none"/>
              <a:tailEnd len="sm" w="sm" type="none"/>
            </a:ln>
          </p:spPr>
        </p:sp>
        <p:sp>
          <p:nvSpPr>
            <p:cNvPr id="1195" name="Google Shape;1195;p90"/>
            <p:cNvSpPr/>
            <p:nvPr/>
          </p:nvSpPr>
          <p:spPr>
            <a:xfrm>
              <a:off x="1459343" y="2025"/>
              <a:ext cx="5209312"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90"/>
            <p:cNvSpPr txBox="1"/>
            <p:nvPr/>
          </p:nvSpPr>
          <p:spPr>
            <a:xfrm>
              <a:off x="1459343" y="2025"/>
              <a:ext cx="5209312"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Data Acquisition and Understanding</a:t>
              </a:r>
              <a:endParaRPr b="0" i="0" sz="2000" u="none" cap="none" strike="noStrike">
                <a:solidFill>
                  <a:schemeClr val="lt1"/>
                </a:solidFill>
                <a:latin typeface="Arial"/>
                <a:ea typeface="Arial"/>
                <a:cs typeface="Arial"/>
                <a:sym typeface="Arial"/>
              </a:endParaRPr>
            </a:p>
          </p:txBody>
        </p:sp>
        <p:sp>
          <p:nvSpPr>
            <p:cNvPr id="1197" name="Google Shape;1197;p90"/>
            <p:cNvSpPr/>
            <p:nvPr/>
          </p:nvSpPr>
          <p:spPr>
            <a:xfrm>
              <a:off x="543470" y="1463766"/>
              <a:ext cx="2058789"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0"/>
            <p:cNvSpPr txBox="1"/>
            <p:nvPr/>
          </p:nvSpPr>
          <p:spPr>
            <a:xfrm>
              <a:off x="543470" y="1463766"/>
              <a:ext cx="2058789"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Ingest Data</a:t>
              </a:r>
              <a:endParaRPr b="0" i="0" sz="2000" u="none" cap="none" strike="noStrike">
                <a:solidFill>
                  <a:schemeClr val="lt1"/>
                </a:solidFill>
                <a:latin typeface="Arial"/>
                <a:ea typeface="Arial"/>
                <a:cs typeface="Arial"/>
                <a:sym typeface="Arial"/>
              </a:endParaRPr>
            </a:p>
          </p:txBody>
        </p:sp>
        <p:sp>
          <p:nvSpPr>
            <p:cNvPr id="1199" name="Google Shape;1199;p90"/>
            <p:cNvSpPr/>
            <p:nvPr/>
          </p:nvSpPr>
          <p:spPr>
            <a:xfrm>
              <a:off x="3034605" y="1463766"/>
              <a:ext cx="2058789"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90"/>
            <p:cNvSpPr txBox="1"/>
            <p:nvPr/>
          </p:nvSpPr>
          <p:spPr>
            <a:xfrm>
              <a:off x="3034605" y="1463766"/>
              <a:ext cx="2058789"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Explore Data</a:t>
              </a:r>
              <a:endParaRPr b="0" i="0" sz="2000" u="none" cap="none" strike="noStrike">
                <a:solidFill>
                  <a:schemeClr val="lt1"/>
                </a:solidFill>
                <a:latin typeface="Arial"/>
                <a:ea typeface="Arial"/>
                <a:cs typeface="Arial"/>
                <a:sym typeface="Arial"/>
              </a:endParaRPr>
            </a:p>
          </p:txBody>
        </p:sp>
        <p:sp>
          <p:nvSpPr>
            <p:cNvPr id="1201" name="Google Shape;1201;p90"/>
            <p:cNvSpPr/>
            <p:nvPr/>
          </p:nvSpPr>
          <p:spPr>
            <a:xfrm>
              <a:off x="3549302" y="2925506"/>
              <a:ext cx="2058789"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90"/>
            <p:cNvSpPr txBox="1"/>
            <p:nvPr/>
          </p:nvSpPr>
          <p:spPr>
            <a:xfrm>
              <a:off x="3549302" y="2925506"/>
              <a:ext cx="2058789"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Data Pre-processing</a:t>
              </a:r>
              <a:endParaRPr b="0" i="0" sz="2000" u="none" cap="none" strike="noStrike">
                <a:solidFill>
                  <a:schemeClr val="lt1"/>
                </a:solidFill>
                <a:latin typeface="Arial"/>
                <a:ea typeface="Arial"/>
                <a:cs typeface="Arial"/>
                <a:sym typeface="Arial"/>
              </a:endParaRPr>
            </a:p>
          </p:txBody>
        </p:sp>
        <p:sp>
          <p:nvSpPr>
            <p:cNvPr id="1203" name="Google Shape;1203;p90"/>
            <p:cNvSpPr/>
            <p:nvPr/>
          </p:nvSpPr>
          <p:spPr>
            <a:xfrm>
              <a:off x="3549302" y="4387246"/>
              <a:ext cx="2058789"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0"/>
            <p:cNvSpPr txBox="1"/>
            <p:nvPr/>
          </p:nvSpPr>
          <p:spPr>
            <a:xfrm>
              <a:off x="3549302" y="4387246"/>
              <a:ext cx="2058789"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Exploratory Data Analysis</a:t>
              </a:r>
              <a:endParaRPr b="0" i="0" sz="2000" u="none" cap="none" strike="noStrike">
                <a:solidFill>
                  <a:schemeClr val="lt1"/>
                </a:solidFill>
                <a:latin typeface="Arial"/>
                <a:ea typeface="Arial"/>
                <a:cs typeface="Arial"/>
                <a:sym typeface="Arial"/>
              </a:endParaRPr>
            </a:p>
          </p:txBody>
        </p:sp>
        <p:sp>
          <p:nvSpPr>
            <p:cNvPr id="1205" name="Google Shape;1205;p90"/>
            <p:cNvSpPr/>
            <p:nvPr/>
          </p:nvSpPr>
          <p:spPr>
            <a:xfrm>
              <a:off x="5525740" y="1463766"/>
              <a:ext cx="2058789" cy="1029394"/>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90"/>
            <p:cNvSpPr txBox="1"/>
            <p:nvPr/>
          </p:nvSpPr>
          <p:spPr>
            <a:xfrm>
              <a:off x="5525740" y="1463766"/>
              <a:ext cx="2058789" cy="1029394"/>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None/>
              </a:pPr>
              <a:r>
                <a:rPr b="0" i="0" lang="en-IN" sz="2000" u="none" cap="none" strike="noStrike">
                  <a:solidFill>
                    <a:schemeClr val="lt1"/>
                  </a:solidFill>
                  <a:latin typeface="Arial"/>
                  <a:ea typeface="Arial"/>
                  <a:cs typeface="Arial"/>
                  <a:sym typeface="Arial"/>
                </a:rPr>
                <a:t>Data Pipeline</a:t>
              </a:r>
              <a:endParaRPr b="0" i="0" sz="2000" u="none" cap="none" strike="noStrike">
                <a:solidFill>
                  <a:schemeClr val="lt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9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91"/>
          <p:cNvSpPr txBox="1"/>
          <p:nvPr>
            <p:ph idx="1" type="body"/>
          </p:nvPr>
        </p:nvSpPr>
        <p:spPr>
          <a:xfrm>
            <a:off x="838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214" name="Google Shape;1214;p91"/>
          <p:cNvSpPr txBox="1"/>
          <p:nvPr>
            <p:ph idx="2" type="body"/>
          </p:nvPr>
        </p:nvSpPr>
        <p:spPr>
          <a:xfrm>
            <a:off x="6172200" y="1825625"/>
            <a:ext cx="518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grpSp>
        <p:nvGrpSpPr>
          <p:cNvPr id="257" name="Google Shape;257;p38"/>
          <p:cNvGrpSpPr/>
          <p:nvPr/>
        </p:nvGrpSpPr>
        <p:grpSpPr>
          <a:xfrm>
            <a:off x="559086" y="185407"/>
            <a:ext cx="11631326" cy="1293625"/>
            <a:chOff x="557644" y="1"/>
            <a:chExt cx="11634356" cy="1293962"/>
          </a:xfrm>
        </p:grpSpPr>
        <p:grpSp>
          <p:nvGrpSpPr>
            <p:cNvPr id="258" name="Google Shape;258;p38"/>
            <p:cNvGrpSpPr/>
            <p:nvPr/>
          </p:nvGrpSpPr>
          <p:grpSpPr>
            <a:xfrm>
              <a:off x="3179913" y="281625"/>
              <a:ext cx="5325035" cy="853515"/>
              <a:chOff x="3205793" y="21796"/>
              <a:chExt cx="5325035" cy="853515"/>
            </a:xfrm>
          </p:grpSpPr>
          <p:sp>
            <p:nvSpPr>
              <p:cNvPr id="259" name="Google Shape;259;p38"/>
              <p:cNvSpPr txBox="1"/>
              <p:nvPr/>
            </p:nvSpPr>
            <p:spPr>
              <a:xfrm>
                <a:off x="3205793" y="352091"/>
                <a:ext cx="5325035"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rgbClr val="44546A"/>
                  </a:solidFill>
                  <a:latin typeface="Montserrat"/>
                  <a:ea typeface="Montserrat"/>
                  <a:cs typeface="Montserrat"/>
                  <a:sym typeface="Montserrat"/>
                </a:endParaRPr>
              </a:p>
            </p:txBody>
          </p:sp>
          <p:sp>
            <p:nvSpPr>
              <p:cNvPr id="260" name="Google Shape;260;p38"/>
              <p:cNvSpPr txBox="1"/>
              <p:nvPr/>
            </p:nvSpPr>
            <p:spPr>
              <a:xfrm>
                <a:off x="5969132" y="21796"/>
                <a:ext cx="184731" cy="2616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aleway"/>
                  <a:ea typeface="Raleway"/>
                  <a:cs typeface="Raleway"/>
                  <a:sym typeface="Raleway"/>
                </a:endParaRPr>
              </a:p>
            </p:txBody>
          </p:sp>
        </p:grpSp>
        <p:grpSp>
          <p:nvGrpSpPr>
            <p:cNvPr id="261" name="Google Shape;261;p38"/>
            <p:cNvGrpSpPr/>
            <p:nvPr/>
          </p:nvGrpSpPr>
          <p:grpSpPr>
            <a:xfrm>
              <a:off x="557644" y="1"/>
              <a:ext cx="11634356" cy="1293962"/>
              <a:chOff x="557644" y="1"/>
              <a:chExt cx="11634356" cy="1293962"/>
            </a:xfrm>
          </p:grpSpPr>
          <p:pic>
            <p:nvPicPr>
              <p:cNvPr id="262" name="Google Shape;262;p38"/>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263" name="Google Shape;263;p38"/>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rgbClr val="FFFFFF"/>
                  </a:solidFill>
                  <a:latin typeface="Calibri"/>
                  <a:ea typeface="Calibri"/>
                  <a:cs typeface="Calibri"/>
                  <a:sym typeface="Calibri"/>
                </a:endParaRPr>
              </a:p>
            </p:txBody>
          </p:sp>
        </p:grpSp>
      </p:grpSp>
      <p:sp>
        <p:nvSpPr>
          <p:cNvPr id="264" name="Google Shape;264;p38"/>
          <p:cNvSpPr txBox="1"/>
          <p:nvPr/>
        </p:nvSpPr>
        <p:spPr>
          <a:xfrm>
            <a:off x="465488" y="887769"/>
            <a:ext cx="7292625" cy="5230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rPr b="1" i="0" lang="en-IN" sz="2799" u="none" cap="none" strike="noStrike">
                <a:solidFill>
                  <a:srgbClr val="0070C0"/>
                </a:solidFill>
                <a:latin typeface="Calibri"/>
                <a:ea typeface="Calibri"/>
                <a:cs typeface="Calibri"/>
                <a:sym typeface="Calibri"/>
              </a:rPr>
              <a:t>Takeaways from today’s session</a:t>
            </a:r>
            <a:endParaRPr b="1" i="0" sz="2799" u="none" cap="none" strike="noStrike">
              <a:solidFill>
                <a:srgbClr val="0070C0"/>
              </a:solidFill>
              <a:latin typeface="Calibri"/>
              <a:ea typeface="Calibri"/>
              <a:cs typeface="Calibri"/>
              <a:sym typeface="Calibri"/>
            </a:endParaRPr>
          </a:p>
        </p:txBody>
      </p:sp>
      <p:grpSp>
        <p:nvGrpSpPr>
          <p:cNvPr id="265" name="Google Shape;265;p38"/>
          <p:cNvGrpSpPr/>
          <p:nvPr/>
        </p:nvGrpSpPr>
        <p:grpSpPr>
          <a:xfrm>
            <a:off x="1982001" y="1985986"/>
            <a:ext cx="8227997" cy="505440"/>
            <a:chOff x="0" y="47786"/>
            <a:chExt cx="8227997" cy="505440"/>
          </a:xfrm>
        </p:grpSpPr>
        <p:sp>
          <p:nvSpPr>
            <p:cNvPr id="266" name="Google Shape;266;p38"/>
            <p:cNvSpPr/>
            <p:nvPr/>
          </p:nvSpPr>
          <p:spPr>
            <a:xfrm>
              <a:off x="0" y="47786"/>
              <a:ext cx="8227997" cy="50544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8"/>
            <p:cNvSpPr txBox="1"/>
            <p:nvPr/>
          </p:nvSpPr>
          <p:spPr>
            <a:xfrm>
              <a:off x="24674" y="72460"/>
              <a:ext cx="8178649" cy="456092"/>
            </a:xfrm>
            <a:prstGeom prst="rect">
              <a:avLst/>
            </a:prstGeom>
            <a:noFill/>
            <a:ln>
              <a:noFill/>
            </a:ln>
          </p:spPr>
          <p:txBody>
            <a:bodyPr anchorCtr="0" anchor="ctr" bIns="68575" lIns="68575" spcFirstLastPara="1" rIns="68575" wrap="square" tIns="68575">
              <a:noAutofit/>
            </a:bodyPr>
            <a:lstStyle/>
            <a:p>
              <a:pPr indent="-285750" lvl="0" marL="285750" marR="0" rtl="0" algn="l">
                <a:lnSpc>
                  <a:spcPct val="90000"/>
                </a:lnSpc>
                <a:spcBef>
                  <a:spcPts val="0"/>
                </a:spcBef>
                <a:spcAft>
                  <a:spcPts val="0"/>
                </a:spcAft>
                <a:buClr>
                  <a:schemeClr val="dk1"/>
                </a:buClr>
                <a:buSzPts val="1800"/>
                <a:buFont typeface="Arial"/>
                <a:buChar char="•"/>
              </a:pPr>
              <a:r>
                <a:rPr b="0" i="0" lang="en-IN" sz="1800" u="none" cap="none" strike="noStrike">
                  <a:solidFill>
                    <a:schemeClr val="dk1"/>
                  </a:solidFill>
                  <a:latin typeface="Arial"/>
                  <a:ea typeface="Arial"/>
                  <a:cs typeface="Arial"/>
                  <a:sym typeface="Arial"/>
                </a:rPr>
                <a:t>Introduction to Data Science</a:t>
              </a:r>
              <a:endParaRPr b="0" i="0" sz="1400" u="none" cap="none" strike="noStrike">
                <a:solidFill>
                  <a:srgbClr val="000000"/>
                </a:solidFill>
                <a:latin typeface="Arial"/>
                <a:ea typeface="Arial"/>
                <a:cs typeface="Arial"/>
                <a:sym typeface="Arial"/>
              </a:endParaRPr>
            </a:p>
          </p:txBody>
        </p:sp>
      </p:grpSp>
      <p:grpSp>
        <p:nvGrpSpPr>
          <p:cNvPr id="268" name="Google Shape;268;p38"/>
          <p:cNvGrpSpPr/>
          <p:nvPr/>
        </p:nvGrpSpPr>
        <p:grpSpPr>
          <a:xfrm>
            <a:off x="1982001" y="2617762"/>
            <a:ext cx="8227997" cy="505440"/>
            <a:chOff x="0" y="679562"/>
            <a:chExt cx="8227997" cy="505440"/>
          </a:xfrm>
        </p:grpSpPr>
        <p:sp>
          <p:nvSpPr>
            <p:cNvPr id="269" name="Google Shape;269;p38"/>
            <p:cNvSpPr/>
            <p:nvPr/>
          </p:nvSpPr>
          <p:spPr>
            <a:xfrm>
              <a:off x="0" y="679562"/>
              <a:ext cx="8227997" cy="50544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8"/>
            <p:cNvSpPr txBox="1"/>
            <p:nvPr/>
          </p:nvSpPr>
          <p:spPr>
            <a:xfrm>
              <a:off x="24674" y="704236"/>
              <a:ext cx="8178649" cy="456092"/>
            </a:xfrm>
            <a:prstGeom prst="rect">
              <a:avLst/>
            </a:prstGeom>
            <a:noFill/>
            <a:ln>
              <a:noFill/>
            </a:ln>
          </p:spPr>
          <p:txBody>
            <a:bodyPr anchorCtr="0" anchor="ctr" bIns="68575" lIns="68575" spcFirstLastPara="1" rIns="68575" wrap="square" tIns="68575">
              <a:noAutofit/>
            </a:bodyPr>
            <a:lstStyle/>
            <a:p>
              <a:pPr indent="-285750" lvl="0" marL="285750" marR="0" rtl="0" algn="l">
                <a:lnSpc>
                  <a:spcPct val="90000"/>
                </a:lnSpc>
                <a:spcBef>
                  <a:spcPts val="0"/>
                </a:spcBef>
                <a:spcAft>
                  <a:spcPts val="0"/>
                </a:spcAft>
                <a:buClr>
                  <a:schemeClr val="dk1"/>
                </a:buClr>
                <a:buSzPts val="1800"/>
                <a:buFont typeface="Arial"/>
                <a:buChar char="•"/>
              </a:pPr>
              <a:r>
                <a:rPr b="0" i="0" lang="en-IN" sz="1800" u="none" cap="none" strike="noStrike">
                  <a:solidFill>
                    <a:schemeClr val="dk1"/>
                  </a:solidFill>
                  <a:latin typeface="Arial"/>
                  <a:ea typeface="Arial"/>
                  <a:cs typeface="Arial"/>
                  <a:sym typeface="Arial"/>
                </a:rPr>
                <a:t>Real world use cases of Data Science</a:t>
              </a:r>
              <a:endParaRPr b="0" i="0" sz="1400" u="none" cap="none" strike="noStrike">
                <a:solidFill>
                  <a:srgbClr val="000000"/>
                </a:solidFill>
                <a:latin typeface="Arial"/>
                <a:ea typeface="Arial"/>
                <a:cs typeface="Arial"/>
                <a:sym typeface="Arial"/>
              </a:endParaRPr>
            </a:p>
          </p:txBody>
        </p:sp>
      </p:grpSp>
      <p:grpSp>
        <p:nvGrpSpPr>
          <p:cNvPr id="271" name="Google Shape;271;p38"/>
          <p:cNvGrpSpPr/>
          <p:nvPr/>
        </p:nvGrpSpPr>
        <p:grpSpPr>
          <a:xfrm>
            <a:off x="1982001" y="3242009"/>
            <a:ext cx="8227997" cy="505440"/>
            <a:chOff x="0" y="1303809"/>
            <a:chExt cx="8227997" cy="505440"/>
          </a:xfrm>
        </p:grpSpPr>
        <p:sp>
          <p:nvSpPr>
            <p:cNvPr id="272" name="Google Shape;272;p38"/>
            <p:cNvSpPr/>
            <p:nvPr/>
          </p:nvSpPr>
          <p:spPr>
            <a:xfrm>
              <a:off x="0" y="1303809"/>
              <a:ext cx="8227997" cy="50544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8"/>
            <p:cNvSpPr txBox="1"/>
            <p:nvPr/>
          </p:nvSpPr>
          <p:spPr>
            <a:xfrm>
              <a:off x="24674" y="1328483"/>
              <a:ext cx="8178649" cy="456092"/>
            </a:xfrm>
            <a:prstGeom prst="rect">
              <a:avLst/>
            </a:prstGeom>
            <a:noFill/>
            <a:ln>
              <a:noFill/>
            </a:ln>
          </p:spPr>
          <p:txBody>
            <a:bodyPr anchorCtr="0" anchor="ctr" bIns="68575" lIns="68575" spcFirstLastPara="1" rIns="68575" wrap="square" tIns="68575">
              <a:noAutofit/>
            </a:bodyPr>
            <a:lstStyle/>
            <a:p>
              <a:pPr indent="-285750" lvl="0" marL="285750" marR="0" rtl="0" algn="l">
                <a:lnSpc>
                  <a:spcPct val="90000"/>
                </a:lnSpc>
                <a:spcBef>
                  <a:spcPts val="0"/>
                </a:spcBef>
                <a:spcAft>
                  <a:spcPts val="0"/>
                </a:spcAft>
                <a:buClr>
                  <a:schemeClr val="dk1"/>
                </a:buClr>
                <a:buSzPts val="1800"/>
                <a:buFont typeface="Arial"/>
                <a:buChar char="•"/>
              </a:pPr>
              <a:r>
                <a:rPr b="0" i="0" lang="en-IN" sz="1800" u="none" cap="none" strike="noStrike">
                  <a:solidFill>
                    <a:schemeClr val="dk1"/>
                  </a:solidFill>
                  <a:latin typeface="Arial"/>
                  <a:ea typeface="Arial"/>
                  <a:cs typeface="Arial"/>
                  <a:sym typeface="Arial"/>
                </a:rPr>
                <a:t>Data science project lifecycle</a:t>
              </a:r>
              <a:endParaRPr b="0" i="0" sz="1800" u="none" cap="none" strike="noStrike">
                <a:solidFill>
                  <a:schemeClr val="dk1"/>
                </a:solidFill>
                <a:latin typeface="Arial"/>
                <a:ea typeface="Arial"/>
                <a:cs typeface="Arial"/>
                <a:sym typeface="Arial"/>
              </a:endParaRPr>
            </a:p>
          </p:txBody>
        </p:sp>
      </p:grpSp>
      <p:grpSp>
        <p:nvGrpSpPr>
          <p:cNvPr id="274" name="Google Shape;274;p38"/>
          <p:cNvGrpSpPr/>
          <p:nvPr/>
        </p:nvGrpSpPr>
        <p:grpSpPr>
          <a:xfrm>
            <a:off x="1982001" y="3813741"/>
            <a:ext cx="8227997" cy="505440"/>
            <a:chOff x="0" y="1875541"/>
            <a:chExt cx="8227997" cy="505440"/>
          </a:xfrm>
        </p:grpSpPr>
        <p:sp>
          <p:nvSpPr>
            <p:cNvPr id="275" name="Google Shape;275;p38"/>
            <p:cNvSpPr/>
            <p:nvPr/>
          </p:nvSpPr>
          <p:spPr>
            <a:xfrm>
              <a:off x="0" y="1875541"/>
              <a:ext cx="8227997" cy="50544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8"/>
            <p:cNvSpPr txBox="1"/>
            <p:nvPr/>
          </p:nvSpPr>
          <p:spPr>
            <a:xfrm>
              <a:off x="24674" y="1900215"/>
              <a:ext cx="8178649" cy="45609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pic>
        <p:nvPicPr>
          <p:cNvPr id="1219" name="Google Shape;1219;p92"/>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220" name="Google Shape;1220;p92"/>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221" name="Google Shape;1221;p92"/>
          <p:cNvSpPr txBox="1"/>
          <p:nvPr/>
        </p:nvSpPr>
        <p:spPr>
          <a:xfrm>
            <a:off x="470691" y="584198"/>
            <a:ext cx="4802918"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Ingest Data</a:t>
            </a:r>
            <a:endParaRPr b="1" i="0" sz="4000" u="none" cap="none" strike="noStrike">
              <a:solidFill>
                <a:srgbClr val="1E4E79"/>
              </a:solidFill>
              <a:latin typeface="Arial"/>
              <a:ea typeface="Arial"/>
              <a:cs typeface="Arial"/>
              <a:sym typeface="Arial"/>
            </a:endParaRPr>
          </a:p>
        </p:txBody>
      </p:sp>
      <p:sp>
        <p:nvSpPr>
          <p:cNvPr id="1222" name="Google Shape;1222;p92"/>
          <p:cNvSpPr/>
          <p:nvPr/>
        </p:nvSpPr>
        <p:spPr>
          <a:xfrm>
            <a:off x="5415325" y="2967380"/>
            <a:ext cx="256326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chemeClr val="lt1"/>
                </a:solidFill>
                <a:latin typeface="Arial"/>
                <a:ea typeface="Arial"/>
                <a:cs typeface="Arial"/>
                <a:sym typeface="Arial"/>
              </a:rPr>
              <a:t>#6 Deploy Model</a:t>
            </a:r>
            <a:endParaRPr b="1" i="0" sz="2400" u="none" cap="none" strike="noStrike">
              <a:solidFill>
                <a:schemeClr val="lt1"/>
              </a:solidFill>
              <a:latin typeface="Arial"/>
              <a:ea typeface="Arial"/>
              <a:cs typeface="Arial"/>
              <a:sym typeface="Arial"/>
            </a:endParaRPr>
          </a:p>
        </p:txBody>
      </p:sp>
      <p:grpSp>
        <p:nvGrpSpPr>
          <p:cNvPr id="1223" name="Google Shape;1223;p92"/>
          <p:cNvGrpSpPr/>
          <p:nvPr/>
        </p:nvGrpSpPr>
        <p:grpSpPr>
          <a:xfrm>
            <a:off x="5394648" y="3374024"/>
            <a:ext cx="3960312" cy="90613"/>
            <a:chOff x="5332246" y="4049236"/>
            <a:chExt cx="3960312" cy="90612"/>
          </a:xfrm>
        </p:grpSpPr>
        <p:cxnSp>
          <p:nvCxnSpPr>
            <p:cNvPr id="1224" name="Google Shape;1224;p92"/>
            <p:cNvCxnSpPr>
              <a:stCxn id="1225" idx="6"/>
            </p:cNvCxnSpPr>
            <p:nvPr/>
          </p:nvCxnSpPr>
          <p:spPr>
            <a:xfrm>
              <a:off x="5422858" y="4094542"/>
              <a:ext cx="3869700" cy="0"/>
            </a:xfrm>
            <a:prstGeom prst="straightConnector1">
              <a:avLst/>
            </a:prstGeom>
            <a:noFill/>
            <a:ln cap="flat" cmpd="sng" w="12700">
              <a:solidFill>
                <a:schemeClr val="lt1"/>
              </a:solidFill>
              <a:prstDash val="solid"/>
              <a:round/>
              <a:headEnd len="sm" w="sm" type="none"/>
              <a:tailEnd len="sm" w="sm" type="none"/>
            </a:ln>
          </p:spPr>
        </p:cxnSp>
        <p:sp>
          <p:nvSpPr>
            <p:cNvPr id="1225" name="Google Shape;1225;p92"/>
            <p:cNvSpPr/>
            <p:nvPr/>
          </p:nvSpPr>
          <p:spPr>
            <a:xfrm>
              <a:off x="5332246" y="4049236"/>
              <a:ext cx="90612" cy="90612"/>
            </a:xfrm>
            <a:prstGeom prst="ellipse">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226" name="Google Shape;1226;p92"/>
          <p:cNvGrpSpPr/>
          <p:nvPr/>
        </p:nvGrpSpPr>
        <p:grpSpPr>
          <a:xfrm>
            <a:off x="3539060" y="5010843"/>
            <a:ext cx="1436352" cy="1053154"/>
            <a:chOff x="3544621" y="5005278"/>
            <a:chExt cx="1436352" cy="1053154"/>
          </a:xfrm>
        </p:grpSpPr>
        <p:sp>
          <p:nvSpPr>
            <p:cNvPr id="1227" name="Google Shape;1227;p92"/>
            <p:cNvSpPr/>
            <p:nvPr/>
          </p:nvSpPr>
          <p:spPr>
            <a:xfrm>
              <a:off x="3544621" y="5319768"/>
              <a:ext cx="1436352"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Continuous improvement process</a:t>
              </a:r>
              <a:endParaRPr b="0" i="0" sz="1400" u="none" cap="none" strike="noStrike">
                <a:solidFill>
                  <a:srgbClr val="000000"/>
                </a:solidFill>
                <a:latin typeface="Source Sans Pro"/>
                <a:ea typeface="Source Sans Pro"/>
                <a:cs typeface="Source Sans Pro"/>
                <a:sym typeface="Source Sans Pro"/>
              </a:endParaRPr>
            </a:p>
          </p:txBody>
        </p:sp>
        <p:sp>
          <p:nvSpPr>
            <p:cNvPr id="1228" name="Google Shape;1228;p92"/>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#7</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29" name="Google Shape;1229;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30" name="Google Shape;1230;p92"/>
          <p:cNvGrpSpPr/>
          <p:nvPr/>
        </p:nvGrpSpPr>
        <p:grpSpPr>
          <a:xfrm>
            <a:off x="2028878" y="5547517"/>
            <a:ext cx="927438" cy="837710"/>
            <a:chOff x="3799078" y="5005278"/>
            <a:chExt cx="927438" cy="837710"/>
          </a:xfrm>
        </p:grpSpPr>
        <p:sp>
          <p:nvSpPr>
            <p:cNvPr id="1231" name="Google Shape;1231;p92"/>
            <p:cNvSpPr/>
            <p:nvPr/>
          </p:nvSpPr>
          <p:spPr>
            <a:xfrm>
              <a:off x="3799078" y="5319768"/>
              <a:ext cx="927438"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Define the goal</a:t>
              </a:r>
              <a:endParaRPr b="0" i="0" sz="1400" u="none" cap="none" strike="noStrike">
                <a:solidFill>
                  <a:srgbClr val="000000"/>
                </a:solidFill>
                <a:latin typeface="Source Sans Pro"/>
                <a:ea typeface="Source Sans Pro"/>
                <a:cs typeface="Source Sans Pro"/>
                <a:sym typeface="Source Sans Pro"/>
              </a:endParaRPr>
            </a:p>
          </p:txBody>
        </p:sp>
        <p:sp>
          <p:nvSpPr>
            <p:cNvPr id="1232" name="Google Shape;1232;p92"/>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#1</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33" name="Google Shape;1233;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34" name="Google Shape;1234;p92"/>
          <p:cNvGrpSpPr/>
          <p:nvPr/>
        </p:nvGrpSpPr>
        <p:grpSpPr>
          <a:xfrm>
            <a:off x="639600" y="4468974"/>
            <a:ext cx="1242520" cy="837710"/>
            <a:chOff x="3641537" y="5005278"/>
            <a:chExt cx="1242520" cy="837710"/>
          </a:xfrm>
        </p:grpSpPr>
        <p:sp>
          <p:nvSpPr>
            <p:cNvPr id="1235" name="Google Shape;1235;p92"/>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Collect and Manage Data</a:t>
              </a:r>
              <a:endParaRPr b="0" i="0" sz="1400" u="none" cap="none" strike="noStrike">
                <a:solidFill>
                  <a:srgbClr val="000000"/>
                </a:solidFill>
                <a:latin typeface="Source Sans Pro"/>
                <a:ea typeface="Source Sans Pro"/>
                <a:cs typeface="Source Sans Pro"/>
                <a:sym typeface="Source Sans Pro"/>
              </a:endParaRPr>
            </a:p>
          </p:txBody>
        </p:sp>
        <p:sp>
          <p:nvSpPr>
            <p:cNvPr id="1236" name="Google Shape;1236;p92"/>
            <p:cNvSpPr/>
            <p:nvPr/>
          </p:nvSpPr>
          <p:spPr>
            <a:xfrm>
              <a:off x="4055048" y="5005278"/>
              <a:ext cx="42832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#2</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37" name="Google Shape;1237;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38" name="Google Shape;1238;p92"/>
          <p:cNvGrpSpPr/>
          <p:nvPr/>
        </p:nvGrpSpPr>
        <p:grpSpPr>
          <a:xfrm>
            <a:off x="527569" y="2677157"/>
            <a:ext cx="1242520" cy="837710"/>
            <a:chOff x="3641537" y="5005278"/>
            <a:chExt cx="1242520" cy="837710"/>
          </a:xfrm>
        </p:grpSpPr>
        <p:sp>
          <p:nvSpPr>
            <p:cNvPr id="1239" name="Google Shape;1239;p92"/>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Build the model</a:t>
              </a:r>
              <a:endParaRPr b="0" i="0" sz="1400" u="none" cap="none" strike="noStrike">
                <a:solidFill>
                  <a:srgbClr val="000000"/>
                </a:solidFill>
                <a:latin typeface="Source Sans Pro"/>
                <a:ea typeface="Source Sans Pro"/>
                <a:cs typeface="Source Sans Pro"/>
                <a:sym typeface="Source Sans Pro"/>
              </a:endParaRPr>
            </a:p>
          </p:txBody>
        </p:sp>
        <p:sp>
          <p:nvSpPr>
            <p:cNvPr id="1240" name="Google Shape;1240;p92"/>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#3</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41" name="Google Shape;1241;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42" name="Google Shape;1242;p92"/>
          <p:cNvGrpSpPr/>
          <p:nvPr/>
        </p:nvGrpSpPr>
        <p:grpSpPr>
          <a:xfrm>
            <a:off x="1770089" y="1485708"/>
            <a:ext cx="1242520" cy="1053154"/>
            <a:chOff x="3641537" y="5005278"/>
            <a:chExt cx="1242520" cy="1053154"/>
          </a:xfrm>
        </p:grpSpPr>
        <p:sp>
          <p:nvSpPr>
            <p:cNvPr id="1243" name="Google Shape;1243;p92"/>
            <p:cNvSpPr/>
            <p:nvPr/>
          </p:nvSpPr>
          <p:spPr>
            <a:xfrm>
              <a:off x="3641537" y="5319768"/>
              <a:ext cx="1242520"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Evaluate &amp; critique model</a:t>
              </a:r>
              <a:endParaRPr b="0" i="0" sz="1400" u="none" cap="none" strike="noStrike">
                <a:solidFill>
                  <a:srgbClr val="000000"/>
                </a:solidFill>
                <a:latin typeface="Source Sans Pro"/>
                <a:ea typeface="Source Sans Pro"/>
                <a:cs typeface="Source Sans Pro"/>
                <a:sym typeface="Source Sans Pro"/>
              </a:endParaRPr>
            </a:p>
          </p:txBody>
        </p:sp>
        <p:sp>
          <p:nvSpPr>
            <p:cNvPr id="1244" name="Google Shape;1244;p92"/>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#4</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45" name="Google Shape;1245;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46" name="Google Shape;1246;p92"/>
          <p:cNvGrpSpPr/>
          <p:nvPr/>
        </p:nvGrpSpPr>
        <p:grpSpPr>
          <a:xfrm>
            <a:off x="3539060" y="1760406"/>
            <a:ext cx="1242520" cy="1053154"/>
            <a:chOff x="3641537" y="5005278"/>
            <a:chExt cx="1242520" cy="1053154"/>
          </a:xfrm>
        </p:grpSpPr>
        <p:sp>
          <p:nvSpPr>
            <p:cNvPr id="1247" name="Google Shape;1247;p92"/>
            <p:cNvSpPr/>
            <p:nvPr/>
          </p:nvSpPr>
          <p:spPr>
            <a:xfrm>
              <a:off x="3641537" y="5319768"/>
              <a:ext cx="1242520"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Present results and document</a:t>
              </a:r>
              <a:endParaRPr b="0" i="0" sz="1400" u="none" cap="none" strike="noStrike">
                <a:solidFill>
                  <a:srgbClr val="000000"/>
                </a:solidFill>
                <a:latin typeface="Source Sans Pro"/>
                <a:ea typeface="Source Sans Pro"/>
                <a:cs typeface="Source Sans Pro"/>
                <a:sym typeface="Source Sans Pro"/>
              </a:endParaRPr>
            </a:p>
          </p:txBody>
        </p:sp>
        <p:sp>
          <p:nvSpPr>
            <p:cNvPr id="1248" name="Google Shape;1248;p92"/>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#5</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49" name="Google Shape;1249;p92"/>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50" name="Google Shape;1250;p92"/>
          <p:cNvGrpSpPr/>
          <p:nvPr/>
        </p:nvGrpSpPr>
        <p:grpSpPr>
          <a:xfrm>
            <a:off x="1688586" y="3114646"/>
            <a:ext cx="3018595" cy="3018595"/>
            <a:chOff x="1140990" y="30801"/>
            <a:chExt cx="3018595" cy="3018595"/>
          </a:xfrm>
        </p:grpSpPr>
        <p:sp>
          <p:nvSpPr>
            <p:cNvPr id="1251" name="Google Shape;1251;p92"/>
            <p:cNvSpPr/>
            <p:nvPr/>
          </p:nvSpPr>
          <p:spPr>
            <a:xfrm>
              <a:off x="1849436" y="30801"/>
              <a:ext cx="1601703" cy="1601703"/>
            </a:xfrm>
            <a:prstGeom prst="ellipse">
              <a:avLst/>
            </a:prstGeom>
            <a:solidFill>
              <a:srgbClr val="599BD5">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2"/>
            <p:cNvSpPr txBox="1"/>
            <p:nvPr/>
          </p:nvSpPr>
          <p:spPr>
            <a:xfrm>
              <a:off x="2034248" y="246415"/>
              <a:ext cx="1232079" cy="50823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IN" sz="1000" u="none" cap="none" strike="noStrike">
                  <a:solidFill>
                    <a:schemeClr val="dk1"/>
                  </a:solidFill>
                  <a:latin typeface="Arial"/>
                  <a:ea typeface="Arial"/>
                  <a:cs typeface="Arial"/>
                  <a:sym typeface="Arial"/>
                </a:rPr>
                <a:t>SQL Databases</a:t>
              </a:r>
              <a:endParaRPr b="0" i="0" sz="1000" u="none" cap="none" strike="noStrike">
                <a:solidFill>
                  <a:schemeClr val="dk1"/>
                </a:solidFill>
                <a:latin typeface="Arial"/>
                <a:ea typeface="Arial"/>
                <a:cs typeface="Arial"/>
                <a:sym typeface="Arial"/>
              </a:endParaRPr>
            </a:p>
          </p:txBody>
        </p:sp>
        <p:sp>
          <p:nvSpPr>
            <p:cNvPr id="1253" name="Google Shape;1253;p92"/>
            <p:cNvSpPr/>
            <p:nvPr/>
          </p:nvSpPr>
          <p:spPr>
            <a:xfrm>
              <a:off x="2557882" y="739247"/>
              <a:ext cx="1601703" cy="1601703"/>
            </a:xfrm>
            <a:prstGeom prst="ellipse">
              <a:avLst/>
            </a:prstGeom>
            <a:solidFill>
              <a:srgbClr val="599BD5">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2"/>
            <p:cNvSpPr txBox="1"/>
            <p:nvPr/>
          </p:nvSpPr>
          <p:spPr>
            <a:xfrm>
              <a:off x="3420337" y="924059"/>
              <a:ext cx="616039" cy="123207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IN" sz="1000" u="none" cap="none" strike="noStrike">
                  <a:solidFill>
                    <a:schemeClr val="dk1"/>
                  </a:solidFill>
                  <a:latin typeface="Arial"/>
                  <a:ea typeface="Arial"/>
                  <a:cs typeface="Arial"/>
                  <a:sym typeface="Arial"/>
                </a:rPr>
                <a:t>NoSQL Databases</a:t>
              </a:r>
              <a:endParaRPr b="0" i="0" sz="1000" u="none" cap="none" strike="noStrike">
                <a:solidFill>
                  <a:schemeClr val="dk1"/>
                </a:solidFill>
                <a:latin typeface="Arial"/>
                <a:ea typeface="Arial"/>
                <a:cs typeface="Arial"/>
                <a:sym typeface="Arial"/>
              </a:endParaRPr>
            </a:p>
          </p:txBody>
        </p:sp>
        <p:sp>
          <p:nvSpPr>
            <p:cNvPr id="1255" name="Google Shape;1255;p92"/>
            <p:cNvSpPr/>
            <p:nvPr/>
          </p:nvSpPr>
          <p:spPr>
            <a:xfrm>
              <a:off x="1849436" y="1447693"/>
              <a:ext cx="1601703" cy="1601703"/>
            </a:xfrm>
            <a:prstGeom prst="ellipse">
              <a:avLst/>
            </a:prstGeom>
            <a:solidFill>
              <a:srgbClr val="599BD5">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2"/>
            <p:cNvSpPr txBox="1"/>
            <p:nvPr/>
          </p:nvSpPr>
          <p:spPr>
            <a:xfrm>
              <a:off x="2034248" y="2325550"/>
              <a:ext cx="1232079" cy="50823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IN" sz="1000" u="none" cap="none" strike="noStrike">
                  <a:solidFill>
                    <a:schemeClr val="dk1"/>
                  </a:solidFill>
                  <a:latin typeface="Arial"/>
                  <a:ea typeface="Arial"/>
                  <a:cs typeface="Arial"/>
                  <a:sym typeface="Arial"/>
                </a:rPr>
                <a:t>Data warehouses</a:t>
              </a:r>
              <a:endParaRPr b="0" i="0" sz="1000" u="none" cap="none" strike="noStrike">
                <a:solidFill>
                  <a:schemeClr val="dk1"/>
                </a:solidFill>
                <a:latin typeface="Arial"/>
                <a:ea typeface="Arial"/>
                <a:cs typeface="Arial"/>
                <a:sym typeface="Arial"/>
              </a:endParaRPr>
            </a:p>
          </p:txBody>
        </p:sp>
        <p:sp>
          <p:nvSpPr>
            <p:cNvPr id="1257" name="Google Shape;1257;p92"/>
            <p:cNvSpPr/>
            <p:nvPr/>
          </p:nvSpPr>
          <p:spPr>
            <a:xfrm>
              <a:off x="1140990" y="739247"/>
              <a:ext cx="1601703" cy="1601703"/>
            </a:xfrm>
            <a:prstGeom prst="ellipse">
              <a:avLst/>
            </a:prstGeom>
            <a:solidFill>
              <a:srgbClr val="599BD5">
                <a:alpha val="49803"/>
              </a:srgb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92"/>
            <p:cNvSpPr txBox="1"/>
            <p:nvPr/>
          </p:nvSpPr>
          <p:spPr>
            <a:xfrm>
              <a:off x="1264198" y="924059"/>
              <a:ext cx="616039" cy="123207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0" i="0" lang="en-IN" sz="1000" u="none" cap="none" strike="noStrike">
                  <a:solidFill>
                    <a:schemeClr val="dk1"/>
                  </a:solidFill>
                  <a:latin typeface="Arial"/>
                  <a:ea typeface="Arial"/>
                  <a:cs typeface="Arial"/>
                  <a:sym typeface="Arial"/>
                </a:rPr>
                <a:t>Hadoop </a:t>
              </a:r>
              <a:endParaRPr b="0" i="0" sz="1000" u="none" cap="none" strike="noStrike">
                <a:solidFill>
                  <a:schemeClr val="dk1"/>
                </a:solidFill>
                <a:latin typeface="Arial"/>
                <a:ea typeface="Arial"/>
                <a:cs typeface="Arial"/>
                <a:sym typeface="Arial"/>
              </a:endParaRPr>
            </a:p>
          </p:txBody>
        </p:sp>
      </p:grpSp>
      <p:sp>
        <p:nvSpPr>
          <p:cNvPr id="1259" name="Google Shape;1259;p92"/>
          <p:cNvSpPr/>
          <p:nvPr/>
        </p:nvSpPr>
        <p:spPr>
          <a:xfrm>
            <a:off x="449133" y="1523199"/>
            <a:ext cx="10962169" cy="101566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Ingest raw data into your analytic environment once data source is found </a:t>
            </a:r>
            <a:endParaRPr/>
          </a:p>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Raw data means data that </a:t>
            </a:r>
            <a:r>
              <a:rPr b="0" i="1" lang="en-IN" sz="2000" u="none" cap="none" strike="noStrike">
                <a:solidFill>
                  <a:srgbClr val="000000"/>
                </a:solidFill>
                <a:latin typeface="Arial"/>
                <a:ea typeface="Arial"/>
                <a:cs typeface="Arial"/>
                <a:sym typeface="Arial"/>
              </a:rPr>
              <a:t>has not been changed </a:t>
            </a:r>
            <a:r>
              <a:rPr b="0" i="0" lang="en-IN" sz="2000" u="none" cap="none" strike="noStrike">
                <a:solidFill>
                  <a:srgbClr val="000000"/>
                </a:solidFill>
                <a:latin typeface="Arial"/>
                <a:ea typeface="Arial"/>
                <a:cs typeface="Arial"/>
                <a:sym typeface="Arial"/>
              </a:rPr>
              <a:t>since acquisition</a:t>
            </a:r>
            <a:endParaRPr/>
          </a:p>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This raw data is stored in your storage systems. </a:t>
            </a:r>
            <a:endParaRPr b="0" i="0" sz="2000" u="none" cap="none" strike="noStrike">
              <a:solidFill>
                <a:srgbClr val="000000"/>
              </a:solidFill>
              <a:latin typeface="Arial"/>
              <a:ea typeface="Arial"/>
              <a:cs typeface="Arial"/>
              <a:sym typeface="Arial"/>
            </a:endParaRPr>
          </a:p>
        </p:txBody>
      </p:sp>
      <p:pic>
        <p:nvPicPr>
          <p:cNvPr id="1260" name="Google Shape;1260;p92"/>
          <p:cNvPicPr preferRelativeResize="0"/>
          <p:nvPr/>
        </p:nvPicPr>
        <p:blipFill rotWithShape="1">
          <a:blip r:embed="rId4">
            <a:alphaModFix/>
          </a:blip>
          <a:srcRect b="0" l="21601" r="27094" t="0"/>
          <a:stretch/>
        </p:blipFill>
        <p:spPr>
          <a:xfrm>
            <a:off x="6974143" y="3230415"/>
            <a:ext cx="1282766" cy="1314667"/>
          </a:xfrm>
          <a:prstGeom prst="rect">
            <a:avLst/>
          </a:prstGeom>
          <a:noFill/>
          <a:ln>
            <a:noFill/>
          </a:ln>
        </p:spPr>
      </p:pic>
      <p:pic>
        <p:nvPicPr>
          <p:cNvPr id="1261" name="Google Shape;1261;p92"/>
          <p:cNvPicPr preferRelativeResize="0"/>
          <p:nvPr/>
        </p:nvPicPr>
        <p:blipFill rotWithShape="1">
          <a:blip r:embed="rId5">
            <a:alphaModFix/>
          </a:blip>
          <a:srcRect b="0" l="0" r="0" t="0"/>
          <a:stretch/>
        </p:blipFill>
        <p:spPr>
          <a:xfrm>
            <a:off x="8496838" y="2675646"/>
            <a:ext cx="2895494" cy="1129162"/>
          </a:xfrm>
          <a:prstGeom prst="rect">
            <a:avLst/>
          </a:prstGeom>
          <a:noFill/>
          <a:ln>
            <a:noFill/>
          </a:ln>
        </p:spPr>
      </p:pic>
      <p:pic>
        <p:nvPicPr>
          <p:cNvPr id="1262" name="Google Shape;1262;p92"/>
          <p:cNvPicPr preferRelativeResize="0"/>
          <p:nvPr/>
        </p:nvPicPr>
        <p:blipFill rotWithShape="1">
          <a:blip r:embed="rId6">
            <a:alphaModFix/>
          </a:blip>
          <a:srcRect b="0" l="0" r="0" t="0"/>
          <a:stretch/>
        </p:blipFill>
        <p:spPr>
          <a:xfrm>
            <a:off x="6611552" y="4921607"/>
            <a:ext cx="1306312" cy="1021298"/>
          </a:xfrm>
          <a:prstGeom prst="rect">
            <a:avLst/>
          </a:prstGeom>
          <a:noFill/>
          <a:ln>
            <a:noFill/>
          </a:ln>
        </p:spPr>
      </p:pic>
      <p:pic>
        <p:nvPicPr>
          <p:cNvPr id="1263" name="Google Shape;1263;p92"/>
          <p:cNvPicPr preferRelativeResize="0"/>
          <p:nvPr/>
        </p:nvPicPr>
        <p:blipFill rotWithShape="1">
          <a:blip r:embed="rId7">
            <a:alphaModFix/>
          </a:blip>
          <a:srcRect b="0" l="0" r="0" t="0"/>
          <a:stretch/>
        </p:blipFill>
        <p:spPr>
          <a:xfrm>
            <a:off x="8565171" y="4528931"/>
            <a:ext cx="3226177" cy="173407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pic>
        <p:nvPicPr>
          <p:cNvPr id="1268" name="Google Shape;1268;p93"/>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269" name="Google Shape;1269;p93"/>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270" name="Google Shape;1270;p93"/>
          <p:cNvSpPr txBox="1"/>
          <p:nvPr/>
        </p:nvSpPr>
        <p:spPr>
          <a:xfrm>
            <a:off x="470691" y="584198"/>
            <a:ext cx="705513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Data Pre-Processing</a:t>
            </a:r>
            <a:endParaRPr/>
          </a:p>
        </p:txBody>
      </p:sp>
      <p:sp>
        <p:nvSpPr>
          <p:cNvPr id="1271" name="Google Shape;1271;p93"/>
          <p:cNvSpPr/>
          <p:nvPr/>
        </p:nvSpPr>
        <p:spPr>
          <a:xfrm>
            <a:off x="495863" y="1560171"/>
            <a:ext cx="9979609" cy="70788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As a Data Scientist, a lot of your time will go in Data pre-processing. </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Also known as Data cleaning </a:t>
            </a:r>
            <a:endParaRPr b="0" i="0" sz="2000" u="none" cap="none" strike="noStrike">
              <a:solidFill>
                <a:srgbClr val="000000"/>
              </a:solidFill>
              <a:latin typeface="Arial"/>
              <a:ea typeface="Arial"/>
              <a:cs typeface="Arial"/>
              <a:sym typeface="Arial"/>
            </a:endParaRPr>
          </a:p>
        </p:txBody>
      </p:sp>
      <p:sp>
        <p:nvSpPr>
          <p:cNvPr id="1272" name="Google Shape;1272;p93"/>
          <p:cNvSpPr/>
          <p:nvPr/>
        </p:nvSpPr>
        <p:spPr>
          <a:xfrm>
            <a:off x="2746518" y="2172640"/>
            <a:ext cx="5136461" cy="47089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IN" sz="2000" u="none" cap="none" strike="noStrike">
                <a:solidFill>
                  <a:schemeClr val="lt2"/>
                </a:solidFill>
                <a:latin typeface="Arial"/>
                <a:ea typeface="Arial"/>
                <a:cs typeface="Arial"/>
                <a:sym typeface="Arial"/>
              </a:rPr>
              <a:t>This step includes dealing with </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Outliers</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Missing values</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Malicious Data</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Erroneous Data</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Irrelevant Data</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Inconsistent Data</a:t>
            </a:r>
            <a:endParaRPr/>
          </a:p>
          <a:p>
            <a:pPr indent="-342900" lvl="0" marL="342900" marR="0" rtl="0" algn="l">
              <a:lnSpc>
                <a:spcPct val="100000"/>
              </a:lnSpc>
              <a:spcBef>
                <a:spcPts val="0"/>
              </a:spcBef>
              <a:spcAft>
                <a:spcPts val="0"/>
              </a:spcAft>
              <a:buClr>
                <a:srgbClr val="000000"/>
              </a:buClr>
              <a:buSzPts val="2000"/>
              <a:buFont typeface="Noto Sans Symbols"/>
              <a:buChar char="▪"/>
            </a:pPr>
            <a:r>
              <a:rPr b="0" i="0" lang="en-IN" sz="2000" u="none" cap="none" strike="noStrike">
                <a:solidFill>
                  <a:srgbClr val="000000"/>
                </a:solidFill>
                <a:latin typeface="Arial"/>
                <a:ea typeface="Arial"/>
                <a:cs typeface="Arial"/>
                <a:sym typeface="Arial"/>
              </a:rPr>
              <a:t>Formatting</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sp>
        <p:nvSpPr>
          <p:cNvPr descr="Image result for data cleaning icon" id="1273" name="Google Shape;1273;p9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 result for data cleaning icon" id="1274" name="Google Shape;1274;p93"/>
          <p:cNvPicPr preferRelativeResize="0"/>
          <p:nvPr/>
        </p:nvPicPr>
        <p:blipFill rotWithShape="1">
          <a:blip r:embed="rId4">
            <a:alphaModFix/>
          </a:blip>
          <a:srcRect b="0" l="0" r="0" t="0"/>
          <a:stretch/>
        </p:blipFill>
        <p:spPr>
          <a:xfrm>
            <a:off x="7493347" y="2743200"/>
            <a:ext cx="3780922" cy="27277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pic>
        <p:nvPicPr>
          <p:cNvPr id="1279" name="Google Shape;1279;p94"/>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280" name="Google Shape;1280;p94"/>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281" name="Google Shape;1281;p94"/>
          <p:cNvSpPr txBox="1"/>
          <p:nvPr/>
        </p:nvSpPr>
        <p:spPr>
          <a:xfrm>
            <a:off x="470691" y="526142"/>
            <a:ext cx="930575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Data Pre-Processing – contd..</a:t>
            </a:r>
            <a:endParaRPr/>
          </a:p>
        </p:txBody>
      </p:sp>
      <p:pic>
        <p:nvPicPr>
          <p:cNvPr id="1282" name="Google Shape;1282;p94"/>
          <p:cNvPicPr preferRelativeResize="0"/>
          <p:nvPr/>
        </p:nvPicPr>
        <p:blipFill rotWithShape="1">
          <a:blip r:embed="rId4">
            <a:alphaModFix/>
          </a:blip>
          <a:srcRect b="0" l="0" r="0" t="0"/>
          <a:stretch/>
        </p:blipFill>
        <p:spPr>
          <a:xfrm>
            <a:off x="2814904" y="1393026"/>
            <a:ext cx="6996212" cy="537309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pic>
        <p:nvPicPr>
          <p:cNvPr id="1287" name="Google Shape;1287;p95"/>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288" name="Google Shape;1288;p95"/>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289" name="Google Shape;1289;p95"/>
          <p:cNvSpPr txBox="1"/>
          <p:nvPr/>
        </p:nvSpPr>
        <p:spPr>
          <a:xfrm>
            <a:off x="470691" y="584198"/>
            <a:ext cx="9334607"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Data Pre-Processing -  contd..</a:t>
            </a:r>
            <a:endParaRPr/>
          </a:p>
        </p:txBody>
      </p:sp>
      <p:sp>
        <p:nvSpPr>
          <p:cNvPr id="1290" name="Google Shape;1290;p95"/>
          <p:cNvSpPr txBox="1"/>
          <p:nvPr/>
        </p:nvSpPr>
        <p:spPr>
          <a:xfrm>
            <a:off x="5451928" y="3461426"/>
            <a:ext cx="4546894" cy="16312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000" u="none" cap="none" strike="noStrike">
                <a:solidFill>
                  <a:schemeClr val="lt1"/>
                </a:solidFill>
                <a:latin typeface="Source Sans Pro"/>
                <a:ea typeface="Source Sans Pro"/>
                <a:cs typeface="Source Sans Pro"/>
                <a:sym typeface="Source Sans Pro"/>
              </a:rPr>
              <a:t>Deploy the model to solve the problem in the real world</a:t>
            </a:r>
            <a:endParaRPr/>
          </a:p>
          <a:p>
            <a:pPr indent="0" lvl="0" marL="0" marR="0" rtl="0" algn="l">
              <a:lnSpc>
                <a:spcPct val="100000"/>
              </a:lnSpc>
              <a:spcBef>
                <a:spcPts val="0"/>
              </a:spcBef>
              <a:spcAft>
                <a:spcPts val="0"/>
              </a:spcAft>
              <a:buNone/>
            </a:pPr>
            <a:r>
              <a:rPr b="0" i="0" lang="en-IN" sz="2000" u="none" cap="none" strike="noStrike">
                <a:solidFill>
                  <a:schemeClr val="lt1"/>
                </a:solidFill>
                <a:latin typeface="Source Sans Pro"/>
                <a:ea typeface="Source Sans Pro"/>
                <a:cs typeface="Source Sans Pro"/>
                <a:sym typeface="Source Sans Pro"/>
              </a:rPr>
              <a:t>Deploy the model as a product to be used in real world. E.g. Amazon recommendation</a:t>
            </a:r>
            <a:endParaRPr b="0" i="0" sz="2000" u="none" cap="none" strike="noStrike">
              <a:solidFill>
                <a:schemeClr val="lt1"/>
              </a:solidFill>
              <a:latin typeface="Source Sans Pro"/>
              <a:ea typeface="Source Sans Pro"/>
              <a:cs typeface="Source Sans Pro"/>
              <a:sym typeface="Source Sans Pro"/>
            </a:endParaRPr>
          </a:p>
        </p:txBody>
      </p:sp>
      <p:sp>
        <p:nvSpPr>
          <p:cNvPr id="1291" name="Google Shape;1291;p95"/>
          <p:cNvSpPr/>
          <p:nvPr/>
        </p:nvSpPr>
        <p:spPr>
          <a:xfrm>
            <a:off x="5415325" y="2967380"/>
            <a:ext cx="256326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400" u="none" cap="none" strike="noStrike">
                <a:solidFill>
                  <a:schemeClr val="lt1"/>
                </a:solidFill>
                <a:latin typeface="Arial"/>
                <a:ea typeface="Arial"/>
                <a:cs typeface="Arial"/>
                <a:sym typeface="Arial"/>
              </a:rPr>
              <a:t>#6 Deploy Model</a:t>
            </a:r>
            <a:endParaRPr b="1" i="0" sz="2400" u="none" cap="none" strike="noStrike">
              <a:solidFill>
                <a:schemeClr val="lt1"/>
              </a:solidFill>
              <a:latin typeface="Arial"/>
              <a:ea typeface="Arial"/>
              <a:cs typeface="Arial"/>
              <a:sym typeface="Arial"/>
            </a:endParaRPr>
          </a:p>
        </p:txBody>
      </p:sp>
      <p:grpSp>
        <p:nvGrpSpPr>
          <p:cNvPr id="1292" name="Google Shape;1292;p95"/>
          <p:cNvGrpSpPr/>
          <p:nvPr/>
        </p:nvGrpSpPr>
        <p:grpSpPr>
          <a:xfrm>
            <a:off x="5394648" y="3374024"/>
            <a:ext cx="3960312" cy="90613"/>
            <a:chOff x="5332246" y="4049236"/>
            <a:chExt cx="3960312" cy="90612"/>
          </a:xfrm>
        </p:grpSpPr>
        <p:cxnSp>
          <p:nvCxnSpPr>
            <p:cNvPr id="1293" name="Google Shape;1293;p95"/>
            <p:cNvCxnSpPr>
              <a:stCxn id="1294" idx="6"/>
            </p:cNvCxnSpPr>
            <p:nvPr/>
          </p:nvCxnSpPr>
          <p:spPr>
            <a:xfrm>
              <a:off x="5422858" y="4094542"/>
              <a:ext cx="3869700" cy="0"/>
            </a:xfrm>
            <a:prstGeom prst="straightConnector1">
              <a:avLst/>
            </a:prstGeom>
            <a:noFill/>
            <a:ln cap="flat" cmpd="sng" w="12700">
              <a:solidFill>
                <a:schemeClr val="lt1"/>
              </a:solidFill>
              <a:prstDash val="solid"/>
              <a:round/>
              <a:headEnd len="sm" w="sm" type="none"/>
              <a:tailEnd len="sm" w="sm" type="none"/>
            </a:ln>
          </p:spPr>
        </p:cxnSp>
        <p:sp>
          <p:nvSpPr>
            <p:cNvPr id="1294" name="Google Shape;1294;p95"/>
            <p:cNvSpPr/>
            <p:nvPr/>
          </p:nvSpPr>
          <p:spPr>
            <a:xfrm>
              <a:off x="5332246" y="4049236"/>
              <a:ext cx="90612" cy="90612"/>
            </a:xfrm>
            <a:prstGeom prst="ellipse">
              <a:avLst/>
            </a:prstGeom>
            <a:no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295" name="Google Shape;1295;p95"/>
          <p:cNvGrpSpPr/>
          <p:nvPr/>
        </p:nvGrpSpPr>
        <p:grpSpPr>
          <a:xfrm>
            <a:off x="3539060" y="5083413"/>
            <a:ext cx="1436352" cy="1053154"/>
            <a:chOff x="3544621" y="5005278"/>
            <a:chExt cx="1436352" cy="1053154"/>
          </a:xfrm>
        </p:grpSpPr>
        <p:sp>
          <p:nvSpPr>
            <p:cNvPr id="1296" name="Google Shape;1296;p95"/>
            <p:cNvSpPr/>
            <p:nvPr/>
          </p:nvSpPr>
          <p:spPr>
            <a:xfrm>
              <a:off x="3544621" y="5319768"/>
              <a:ext cx="1436352"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Continuous improvement process</a:t>
              </a:r>
              <a:endParaRPr b="0" i="0" sz="1400" u="none" cap="none" strike="noStrike">
                <a:solidFill>
                  <a:srgbClr val="000000"/>
                </a:solidFill>
                <a:latin typeface="Source Sans Pro"/>
                <a:ea typeface="Source Sans Pro"/>
                <a:cs typeface="Source Sans Pro"/>
                <a:sym typeface="Source Sans Pro"/>
              </a:endParaRPr>
            </a:p>
          </p:txBody>
        </p:sp>
        <p:sp>
          <p:nvSpPr>
            <p:cNvPr id="1297" name="Google Shape;1297;p95"/>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#7</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298" name="Google Shape;1298;p95"/>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299" name="Google Shape;1299;p95"/>
          <p:cNvGrpSpPr/>
          <p:nvPr/>
        </p:nvGrpSpPr>
        <p:grpSpPr>
          <a:xfrm>
            <a:off x="2028878" y="5620087"/>
            <a:ext cx="927438" cy="837710"/>
            <a:chOff x="3799078" y="5005278"/>
            <a:chExt cx="927438" cy="837710"/>
          </a:xfrm>
        </p:grpSpPr>
        <p:sp>
          <p:nvSpPr>
            <p:cNvPr id="1300" name="Google Shape;1300;p95"/>
            <p:cNvSpPr/>
            <p:nvPr/>
          </p:nvSpPr>
          <p:spPr>
            <a:xfrm>
              <a:off x="3799078" y="5319768"/>
              <a:ext cx="927438"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Define the goal</a:t>
              </a:r>
              <a:endParaRPr b="0" i="0" sz="1400" u="none" cap="none" strike="noStrike">
                <a:solidFill>
                  <a:srgbClr val="000000"/>
                </a:solidFill>
                <a:latin typeface="Source Sans Pro"/>
                <a:ea typeface="Source Sans Pro"/>
                <a:cs typeface="Source Sans Pro"/>
                <a:sym typeface="Source Sans Pro"/>
              </a:endParaRPr>
            </a:p>
          </p:txBody>
        </p:sp>
        <p:sp>
          <p:nvSpPr>
            <p:cNvPr id="1301" name="Google Shape;1301;p95"/>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#1</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302" name="Google Shape;1302;p95"/>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303" name="Google Shape;1303;p95"/>
          <p:cNvGrpSpPr/>
          <p:nvPr/>
        </p:nvGrpSpPr>
        <p:grpSpPr>
          <a:xfrm>
            <a:off x="639600" y="4541544"/>
            <a:ext cx="1242520" cy="837710"/>
            <a:chOff x="3641537" y="5005278"/>
            <a:chExt cx="1242520" cy="837710"/>
          </a:xfrm>
        </p:grpSpPr>
        <p:sp>
          <p:nvSpPr>
            <p:cNvPr id="1304" name="Google Shape;1304;p95"/>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Collect and Manage Data</a:t>
              </a:r>
              <a:endParaRPr b="0" i="0" sz="1400" u="none" cap="none" strike="noStrike">
                <a:solidFill>
                  <a:srgbClr val="000000"/>
                </a:solidFill>
                <a:latin typeface="Source Sans Pro"/>
                <a:ea typeface="Source Sans Pro"/>
                <a:cs typeface="Source Sans Pro"/>
                <a:sym typeface="Source Sans Pro"/>
              </a:endParaRPr>
            </a:p>
          </p:txBody>
        </p:sp>
        <p:sp>
          <p:nvSpPr>
            <p:cNvPr id="1305" name="Google Shape;1305;p95"/>
            <p:cNvSpPr/>
            <p:nvPr/>
          </p:nvSpPr>
          <p:spPr>
            <a:xfrm>
              <a:off x="4055048" y="5005278"/>
              <a:ext cx="42832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#2</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306" name="Google Shape;1306;p95"/>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307" name="Google Shape;1307;p95"/>
          <p:cNvGrpSpPr/>
          <p:nvPr/>
        </p:nvGrpSpPr>
        <p:grpSpPr>
          <a:xfrm>
            <a:off x="527569" y="2749727"/>
            <a:ext cx="1242520" cy="837710"/>
            <a:chOff x="3641537" y="5005278"/>
            <a:chExt cx="1242520" cy="837710"/>
          </a:xfrm>
        </p:grpSpPr>
        <p:sp>
          <p:nvSpPr>
            <p:cNvPr id="1308" name="Google Shape;1308;p95"/>
            <p:cNvSpPr/>
            <p:nvPr/>
          </p:nvSpPr>
          <p:spPr>
            <a:xfrm>
              <a:off x="3641537" y="5319768"/>
              <a:ext cx="1242520"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Build the model</a:t>
              </a:r>
              <a:endParaRPr b="0" i="0" sz="1400" u="none" cap="none" strike="noStrike">
                <a:solidFill>
                  <a:srgbClr val="000000"/>
                </a:solidFill>
                <a:latin typeface="Source Sans Pro"/>
                <a:ea typeface="Source Sans Pro"/>
                <a:cs typeface="Source Sans Pro"/>
                <a:sym typeface="Source Sans Pro"/>
              </a:endParaRPr>
            </a:p>
          </p:txBody>
        </p:sp>
        <p:sp>
          <p:nvSpPr>
            <p:cNvPr id="1309" name="Google Shape;1309;p95"/>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#3</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310" name="Google Shape;1310;p95"/>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grpSp>
        <p:nvGrpSpPr>
          <p:cNvPr id="1311" name="Google Shape;1311;p95"/>
          <p:cNvGrpSpPr/>
          <p:nvPr/>
        </p:nvGrpSpPr>
        <p:grpSpPr>
          <a:xfrm>
            <a:off x="1770089" y="1558278"/>
            <a:ext cx="1242520" cy="1053154"/>
            <a:chOff x="3641537" y="5005278"/>
            <a:chExt cx="1242520" cy="1053154"/>
          </a:xfrm>
        </p:grpSpPr>
        <p:sp>
          <p:nvSpPr>
            <p:cNvPr id="1312" name="Google Shape;1312;p95"/>
            <p:cNvSpPr/>
            <p:nvPr/>
          </p:nvSpPr>
          <p:spPr>
            <a:xfrm>
              <a:off x="3641537" y="5319768"/>
              <a:ext cx="1242520" cy="7386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IN" sz="1400" u="none" cap="none" strike="noStrike">
                  <a:solidFill>
                    <a:schemeClr val="lt1"/>
                  </a:solidFill>
                  <a:latin typeface="Source Sans Pro"/>
                  <a:ea typeface="Source Sans Pro"/>
                  <a:cs typeface="Source Sans Pro"/>
                  <a:sym typeface="Source Sans Pro"/>
                </a:rPr>
                <a:t>Evaluate &amp; critique model</a:t>
              </a:r>
              <a:endParaRPr b="0" i="0" sz="1400" u="none" cap="none" strike="noStrike">
                <a:solidFill>
                  <a:srgbClr val="000000"/>
                </a:solidFill>
                <a:latin typeface="Source Sans Pro"/>
                <a:ea typeface="Source Sans Pro"/>
                <a:cs typeface="Source Sans Pro"/>
                <a:sym typeface="Source Sans Pro"/>
              </a:endParaRPr>
            </a:p>
          </p:txBody>
        </p:sp>
        <p:sp>
          <p:nvSpPr>
            <p:cNvPr id="1313" name="Google Shape;1313;p95"/>
            <p:cNvSpPr/>
            <p:nvPr/>
          </p:nvSpPr>
          <p:spPr>
            <a:xfrm>
              <a:off x="4055048" y="5005278"/>
              <a:ext cx="4219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1400" u="none" cap="none" strike="noStrike">
                  <a:solidFill>
                    <a:schemeClr val="lt1"/>
                  </a:solidFill>
                  <a:latin typeface="Source Sans Pro SemiBold"/>
                  <a:ea typeface="Source Sans Pro SemiBold"/>
                  <a:cs typeface="Source Sans Pro SemiBold"/>
                  <a:sym typeface="Source Sans Pro SemiBold"/>
                </a:rPr>
                <a:t>#4</a:t>
              </a:r>
              <a:endParaRPr b="1" i="0" sz="1400" u="none" cap="none" strike="noStrike">
                <a:solidFill>
                  <a:srgbClr val="000000"/>
                </a:solidFill>
                <a:latin typeface="Source Sans Pro SemiBold"/>
                <a:ea typeface="Source Sans Pro SemiBold"/>
                <a:cs typeface="Source Sans Pro SemiBold"/>
                <a:sym typeface="Source Sans Pro SemiBold"/>
              </a:endParaRPr>
            </a:p>
          </p:txBody>
        </p:sp>
        <p:cxnSp>
          <p:nvCxnSpPr>
            <p:cNvPr id="1314" name="Google Shape;1314;p95"/>
            <p:cNvCxnSpPr/>
            <p:nvPr/>
          </p:nvCxnSpPr>
          <p:spPr>
            <a:xfrm>
              <a:off x="3969649" y="5340712"/>
              <a:ext cx="599119" cy="0"/>
            </a:xfrm>
            <a:prstGeom prst="straightConnector1">
              <a:avLst/>
            </a:prstGeom>
            <a:noFill/>
            <a:ln cap="flat" cmpd="sng" w="12700">
              <a:solidFill>
                <a:schemeClr val="lt1"/>
              </a:solidFill>
              <a:prstDash val="solid"/>
              <a:round/>
              <a:headEnd len="sm" w="sm" type="none"/>
              <a:tailEnd len="sm" w="sm" type="none"/>
            </a:ln>
          </p:spPr>
        </p:cxnSp>
      </p:grpSp>
      <p:sp>
        <p:nvSpPr>
          <p:cNvPr id="1315" name="Google Shape;1315;p95"/>
          <p:cNvSpPr/>
          <p:nvPr/>
        </p:nvSpPr>
        <p:spPr>
          <a:xfrm>
            <a:off x="673846" y="1498568"/>
            <a:ext cx="9716025"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IN" sz="2400" u="none" cap="none" strike="noStrike">
                <a:solidFill>
                  <a:srgbClr val="000000"/>
                </a:solidFill>
                <a:latin typeface="Arial"/>
                <a:ea typeface="Arial"/>
                <a:cs typeface="Arial"/>
                <a:sym typeface="Arial"/>
              </a:rPr>
              <a:t>Once Data is cleaned, it needs to be processed to make it ready for use.</a:t>
            </a:r>
            <a:endParaRPr/>
          </a:p>
          <a:p>
            <a:pPr indent="-285750" lvl="0" marL="28575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Arial"/>
                <a:ea typeface="Arial"/>
                <a:cs typeface="Arial"/>
                <a:sym typeface="Arial"/>
              </a:rPr>
              <a:t>This stage includes</a:t>
            </a:r>
            <a:endParaRPr/>
          </a:p>
        </p:txBody>
      </p:sp>
      <p:sp>
        <p:nvSpPr>
          <p:cNvPr id="1316" name="Google Shape;1316;p95"/>
          <p:cNvSpPr/>
          <p:nvPr/>
        </p:nvSpPr>
        <p:spPr>
          <a:xfrm>
            <a:off x="796115" y="6272124"/>
            <a:ext cx="10012909" cy="36933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IN" sz="1400" u="none" cap="none" strike="noStrike">
                <a:solidFill>
                  <a:srgbClr val="FF0000"/>
                </a:solidFill>
                <a:latin typeface="Arial"/>
                <a:ea typeface="Arial"/>
                <a:cs typeface="Arial"/>
                <a:sym typeface="Arial"/>
              </a:rPr>
              <a:t>Data Pre-processing(Data cleaning) is at times considered to be part of Data Processing</a:t>
            </a:r>
            <a:endParaRPr/>
          </a:p>
        </p:txBody>
      </p:sp>
      <p:grpSp>
        <p:nvGrpSpPr>
          <p:cNvPr id="1317" name="Google Shape;1317;p95"/>
          <p:cNvGrpSpPr/>
          <p:nvPr/>
        </p:nvGrpSpPr>
        <p:grpSpPr>
          <a:xfrm>
            <a:off x="2894227" y="1637532"/>
            <a:ext cx="6527823" cy="4662730"/>
            <a:chOff x="2866931" y="0"/>
            <a:chExt cx="6527823" cy="4662730"/>
          </a:xfrm>
        </p:grpSpPr>
        <p:sp>
          <p:nvSpPr>
            <p:cNvPr id="1318" name="Google Shape;1318;p95"/>
            <p:cNvSpPr/>
            <p:nvPr/>
          </p:nvSpPr>
          <p:spPr>
            <a:xfrm>
              <a:off x="5314865" y="132887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95"/>
            <p:cNvSpPr/>
            <p:nvPr/>
          </p:nvSpPr>
          <p:spPr>
            <a:xfrm>
              <a:off x="5184308" y="0"/>
              <a:ext cx="1893068" cy="10957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95"/>
            <p:cNvSpPr txBox="1"/>
            <p:nvPr/>
          </p:nvSpPr>
          <p:spPr>
            <a:xfrm>
              <a:off x="5184308" y="0"/>
              <a:ext cx="1893068" cy="109574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IN" sz="1800" u="none" cap="none" strike="noStrike">
                  <a:solidFill>
                    <a:srgbClr val="000000"/>
                  </a:solidFill>
                  <a:latin typeface="Arial"/>
                  <a:ea typeface="Arial"/>
                  <a:cs typeface="Arial"/>
                  <a:sym typeface="Arial"/>
                </a:rPr>
                <a:t>Sorting</a:t>
              </a:r>
              <a:endParaRPr b="1" i="0" sz="1800" u="none" cap="none" strike="noStrike">
                <a:solidFill>
                  <a:srgbClr val="000000"/>
                </a:solidFill>
                <a:latin typeface="Arial"/>
                <a:ea typeface="Arial"/>
                <a:cs typeface="Arial"/>
                <a:sym typeface="Arial"/>
              </a:endParaRPr>
            </a:p>
          </p:txBody>
        </p:sp>
        <p:sp>
          <p:nvSpPr>
            <p:cNvPr id="1321" name="Google Shape;1321;p95"/>
            <p:cNvSpPr/>
            <p:nvPr/>
          </p:nvSpPr>
          <p:spPr>
            <a:xfrm>
              <a:off x="5935661"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95"/>
            <p:cNvSpPr/>
            <p:nvPr/>
          </p:nvSpPr>
          <p:spPr>
            <a:xfrm>
              <a:off x="7697520" y="1445446"/>
              <a:ext cx="1697234" cy="118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95"/>
            <p:cNvSpPr txBox="1"/>
            <p:nvPr/>
          </p:nvSpPr>
          <p:spPr>
            <a:xfrm>
              <a:off x="7697520" y="1445446"/>
              <a:ext cx="1697234" cy="118899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IN" sz="1800" u="none" cap="none" strike="noStrike">
                  <a:solidFill>
                    <a:srgbClr val="000000"/>
                  </a:solidFill>
                  <a:latin typeface="Arial"/>
                  <a:ea typeface="Arial"/>
                  <a:cs typeface="Arial"/>
                  <a:sym typeface="Arial"/>
                </a:rPr>
                <a:t>Summarization</a:t>
              </a:r>
              <a:endParaRPr b="1" i="0" sz="1800" u="none" cap="none" strike="noStrike">
                <a:solidFill>
                  <a:srgbClr val="000000"/>
                </a:solidFill>
                <a:latin typeface="Arial"/>
                <a:ea typeface="Arial"/>
                <a:cs typeface="Arial"/>
                <a:sym typeface="Arial"/>
              </a:endParaRPr>
            </a:p>
          </p:txBody>
        </p:sp>
        <p:sp>
          <p:nvSpPr>
            <p:cNvPr id="1324" name="Google Shape;1324;p95"/>
            <p:cNvSpPr/>
            <p:nvPr/>
          </p:nvSpPr>
          <p:spPr>
            <a:xfrm>
              <a:off x="5698701"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5"/>
            <p:cNvSpPr/>
            <p:nvPr/>
          </p:nvSpPr>
          <p:spPr>
            <a:xfrm>
              <a:off x="7436407" y="3473734"/>
              <a:ext cx="1697234" cy="118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5"/>
            <p:cNvSpPr txBox="1"/>
            <p:nvPr/>
          </p:nvSpPr>
          <p:spPr>
            <a:xfrm>
              <a:off x="7436407" y="3473734"/>
              <a:ext cx="1697234" cy="118899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IN" sz="1800" u="none" cap="none" strike="noStrike">
                  <a:solidFill>
                    <a:srgbClr val="000000"/>
                  </a:solidFill>
                  <a:latin typeface="Arial"/>
                  <a:ea typeface="Arial"/>
                  <a:cs typeface="Arial"/>
                  <a:sym typeface="Arial"/>
                </a:rPr>
                <a:t>Aggregation</a:t>
              </a:r>
              <a:endParaRPr b="1" i="0" sz="1800" u="none" cap="none" strike="noStrike">
                <a:solidFill>
                  <a:srgbClr val="000000"/>
                </a:solidFill>
                <a:latin typeface="Arial"/>
                <a:ea typeface="Arial"/>
                <a:cs typeface="Arial"/>
                <a:sym typeface="Arial"/>
              </a:endParaRPr>
            </a:p>
          </p:txBody>
        </p:sp>
        <p:sp>
          <p:nvSpPr>
            <p:cNvPr id="1327" name="Google Shape;1327;p95"/>
            <p:cNvSpPr/>
            <p:nvPr/>
          </p:nvSpPr>
          <p:spPr>
            <a:xfrm>
              <a:off x="4931029"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5"/>
            <p:cNvSpPr/>
            <p:nvPr/>
          </p:nvSpPr>
          <p:spPr>
            <a:xfrm>
              <a:off x="3128044" y="3473734"/>
              <a:ext cx="1697234" cy="118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5"/>
            <p:cNvSpPr txBox="1"/>
            <p:nvPr/>
          </p:nvSpPr>
          <p:spPr>
            <a:xfrm>
              <a:off x="3128044" y="3473734"/>
              <a:ext cx="1697234" cy="118899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IN" sz="1800" u="none" cap="none" strike="noStrike">
                  <a:solidFill>
                    <a:srgbClr val="000000"/>
                  </a:solidFill>
                  <a:latin typeface="Arial"/>
                  <a:ea typeface="Arial"/>
                  <a:cs typeface="Arial"/>
                  <a:sym typeface="Arial"/>
                </a:rPr>
                <a:t>Validation</a:t>
              </a:r>
              <a:endParaRPr b="1" i="0" sz="1800" u="none" cap="none" strike="noStrike">
                <a:solidFill>
                  <a:srgbClr val="000000"/>
                </a:solidFill>
                <a:latin typeface="Arial"/>
                <a:ea typeface="Arial"/>
                <a:cs typeface="Arial"/>
                <a:sym typeface="Arial"/>
              </a:endParaRPr>
            </a:p>
          </p:txBody>
        </p:sp>
        <p:sp>
          <p:nvSpPr>
            <p:cNvPr id="1330" name="Google Shape;1330;p95"/>
            <p:cNvSpPr/>
            <p:nvPr/>
          </p:nvSpPr>
          <p:spPr>
            <a:xfrm>
              <a:off x="4694069"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5"/>
            <p:cNvSpPr/>
            <p:nvPr/>
          </p:nvSpPr>
          <p:spPr>
            <a:xfrm>
              <a:off x="2866931" y="1445446"/>
              <a:ext cx="1697234" cy="11889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5"/>
            <p:cNvSpPr txBox="1"/>
            <p:nvPr/>
          </p:nvSpPr>
          <p:spPr>
            <a:xfrm>
              <a:off x="2866931" y="1445446"/>
              <a:ext cx="1697234" cy="118899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i="0" lang="en-IN" sz="1800" u="none" cap="none" strike="noStrike">
                  <a:solidFill>
                    <a:srgbClr val="000000"/>
                  </a:solidFill>
                  <a:latin typeface="Arial"/>
                  <a:ea typeface="Arial"/>
                  <a:cs typeface="Arial"/>
                  <a:sym typeface="Arial"/>
                </a:rPr>
                <a:t>Classification</a:t>
              </a:r>
              <a:endParaRPr b="1" i="0" sz="1800" u="none" cap="none" strike="noStrik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pic>
        <p:nvPicPr>
          <p:cNvPr id="1337" name="Google Shape;1337;p96"/>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38" name="Google Shape;1338;p96"/>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39" name="Google Shape;1339;p96"/>
          <p:cNvSpPr txBox="1"/>
          <p:nvPr/>
        </p:nvSpPr>
        <p:spPr>
          <a:xfrm>
            <a:off x="470691" y="511628"/>
            <a:ext cx="947727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Data Pre-Processing -   contd..</a:t>
            </a:r>
            <a:endParaRPr/>
          </a:p>
        </p:txBody>
      </p:sp>
      <p:pic>
        <p:nvPicPr>
          <p:cNvPr descr="C:\Users\MS00420757\Downloads\Next\data processing.jpg" id="1340" name="Google Shape;1340;p96"/>
          <p:cNvPicPr preferRelativeResize="0"/>
          <p:nvPr/>
        </p:nvPicPr>
        <p:blipFill rotWithShape="1">
          <a:blip r:embed="rId4">
            <a:alphaModFix/>
          </a:blip>
          <a:srcRect b="0" l="0" r="0" t="22439"/>
          <a:stretch/>
        </p:blipFill>
        <p:spPr>
          <a:xfrm>
            <a:off x="2246045" y="1818182"/>
            <a:ext cx="7368786" cy="4290945"/>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pic>
        <p:nvPicPr>
          <p:cNvPr id="1345" name="Google Shape;1345;p97"/>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46" name="Google Shape;1346;p97"/>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47" name="Google Shape;1347;p97"/>
          <p:cNvSpPr txBox="1"/>
          <p:nvPr/>
        </p:nvSpPr>
        <p:spPr>
          <a:xfrm>
            <a:off x="470691" y="497118"/>
            <a:ext cx="8395247"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Exploratory Data Analysis</a:t>
            </a:r>
            <a:endParaRPr b="1" i="0" sz="4000" u="none" cap="none" strike="noStrike">
              <a:solidFill>
                <a:srgbClr val="1E4E79"/>
              </a:solidFill>
              <a:latin typeface="Arial"/>
              <a:ea typeface="Arial"/>
              <a:cs typeface="Arial"/>
              <a:sym typeface="Arial"/>
            </a:endParaRPr>
          </a:p>
        </p:txBody>
      </p:sp>
      <p:pic>
        <p:nvPicPr>
          <p:cNvPr descr="C:\Users\MS00420757\Downloads\v3.jpg" id="1348" name="Google Shape;1348;p97"/>
          <p:cNvPicPr preferRelativeResize="0"/>
          <p:nvPr/>
        </p:nvPicPr>
        <p:blipFill rotWithShape="1">
          <a:blip r:embed="rId4">
            <a:alphaModFix/>
          </a:blip>
          <a:srcRect b="0" l="0" r="0" t="0"/>
          <a:stretch/>
        </p:blipFill>
        <p:spPr>
          <a:xfrm>
            <a:off x="1691101" y="1715647"/>
            <a:ext cx="8626605" cy="4852465"/>
          </a:xfrm>
          <a:prstGeom prst="rect">
            <a:avLst/>
          </a:prstGeom>
          <a:noFill/>
          <a:ln>
            <a:noFill/>
          </a:ln>
        </p:spPr>
      </p:pic>
      <p:sp>
        <p:nvSpPr>
          <p:cNvPr id="1349" name="Google Shape;1349;p97"/>
          <p:cNvSpPr/>
          <p:nvPr/>
        </p:nvSpPr>
        <p:spPr>
          <a:xfrm>
            <a:off x="9048467" y="1558278"/>
            <a:ext cx="1746913" cy="958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pic>
        <p:nvPicPr>
          <p:cNvPr id="1354" name="Google Shape;1354;p98"/>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55" name="Google Shape;1355;p98"/>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56" name="Google Shape;1356;p98"/>
          <p:cNvSpPr txBox="1"/>
          <p:nvPr/>
        </p:nvSpPr>
        <p:spPr>
          <a:xfrm>
            <a:off x="470691" y="497114"/>
            <a:ext cx="8395247"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Exploratory Data Analysis</a:t>
            </a:r>
            <a:endParaRPr b="1" i="0" sz="4000" u="none" cap="none" strike="noStrike">
              <a:solidFill>
                <a:srgbClr val="1E4E79"/>
              </a:solidFill>
              <a:latin typeface="Arial"/>
              <a:ea typeface="Arial"/>
              <a:cs typeface="Arial"/>
              <a:sym typeface="Arial"/>
            </a:endParaRPr>
          </a:p>
        </p:txBody>
      </p:sp>
      <p:pic>
        <p:nvPicPr>
          <p:cNvPr descr="Image result for exploratory data analysis" id="1357" name="Google Shape;1357;p98"/>
          <p:cNvPicPr preferRelativeResize="0"/>
          <p:nvPr/>
        </p:nvPicPr>
        <p:blipFill rotWithShape="1">
          <a:blip r:embed="rId4">
            <a:alphaModFix/>
          </a:blip>
          <a:srcRect b="0" l="0" r="0" t="0"/>
          <a:stretch/>
        </p:blipFill>
        <p:spPr>
          <a:xfrm>
            <a:off x="2012083" y="1648690"/>
            <a:ext cx="8026921" cy="44502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pic>
        <p:nvPicPr>
          <p:cNvPr id="1362" name="Google Shape;1362;p99"/>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63" name="Google Shape;1363;p99"/>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64" name="Google Shape;1364;p99"/>
          <p:cNvSpPr txBox="1"/>
          <p:nvPr/>
        </p:nvSpPr>
        <p:spPr>
          <a:xfrm>
            <a:off x="470691" y="497118"/>
            <a:ext cx="8395247"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Exploratory Data Analysis</a:t>
            </a:r>
            <a:endParaRPr b="1" i="0" sz="4000" u="none" cap="none" strike="noStrike">
              <a:solidFill>
                <a:srgbClr val="1E4E79"/>
              </a:solidFill>
              <a:latin typeface="Arial"/>
              <a:ea typeface="Arial"/>
              <a:cs typeface="Arial"/>
              <a:sym typeface="Arial"/>
            </a:endParaRPr>
          </a:p>
        </p:txBody>
      </p:sp>
      <p:pic>
        <p:nvPicPr>
          <p:cNvPr descr="C:\Users\MS00420757\Downloads\v2.jpg" id="1365" name="Google Shape;1365;p99"/>
          <p:cNvPicPr preferRelativeResize="0"/>
          <p:nvPr/>
        </p:nvPicPr>
        <p:blipFill rotWithShape="1">
          <a:blip r:embed="rId4">
            <a:alphaModFix/>
          </a:blip>
          <a:srcRect b="0" l="0" r="0" t="0"/>
          <a:stretch/>
        </p:blipFill>
        <p:spPr>
          <a:xfrm>
            <a:off x="1855488" y="1843126"/>
            <a:ext cx="7620000" cy="4286250"/>
          </a:xfrm>
          <a:prstGeom prst="rect">
            <a:avLst/>
          </a:prstGeom>
          <a:noFill/>
          <a:ln>
            <a:noFill/>
          </a:ln>
        </p:spPr>
      </p:pic>
      <p:sp>
        <p:nvSpPr>
          <p:cNvPr id="1366" name="Google Shape;1366;p99"/>
          <p:cNvSpPr/>
          <p:nvPr/>
        </p:nvSpPr>
        <p:spPr>
          <a:xfrm>
            <a:off x="8536127" y="1573446"/>
            <a:ext cx="1746913" cy="958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pic>
        <p:nvPicPr>
          <p:cNvPr id="1371" name="Google Shape;1371;p100"/>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72" name="Google Shape;1372;p100"/>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73" name="Google Shape;1373;p100"/>
          <p:cNvSpPr txBox="1"/>
          <p:nvPr/>
        </p:nvSpPr>
        <p:spPr>
          <a:xfrm>
            <a:off x="470691" y="497118"/>
            <a:ext cx="739497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2: Set up a Data Pipeline</a:t>
            </a:r>
            <a:endParaRPr b="1" i="0" sz="4000" u="none" cap="none" strike="noStrike">
              <a:solidFill>
                <a:srgbClr val="1E4E79"/>
              </a:solidFill>
              <a:latin typeface="Arial"/>
              <a:ea typeface="Arial"/>
              <a:cs typeface="Arial"/>
              <a:sym typeface="Arial"/>
            </a:endParaRPr>
          </a:p>
        </p:txBody>
      </p:sp>
      <p:sp>
        <p:nvSpPr>
          <p:cNvPr id="1374" name="Google Shape;1374;p100"/>
          <p:cNvSpPr/>
          <p:nvPr/>
        </p:nvSpPr>
        <p:spPr>
          <a:xfrm>
            <a:off x="8536127" y="1573446"/>
            <a:ext cx="1746913" cy="958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mage result for pipeline data science icon" id="1375" name="Google Shape;1375;p100"/>
          <p:cNvPicPr preferRelativeResize="0"/>
          <p:nvPr/>
        </p:nvPicPr>
        <p:blipFill rotWithShape="1">
          <a:blip r:embed="rId4">
            <a:alphaModFix/>
          </a:blip>
          <a:srcRect b="18434" l="0" r="0" t="13227"/>
          <a:stretch/>
        </p:blipFill>
        <p:spPr>
          <a:xfrm>
            <a:off x="2186166" y="2895600"/>
            <a:ext cx="6805434" cy="2923310"/>
          </a:xfrm>
          <a:prstGeom prst="rect">
            <a:avLst/>
          </a:prstGeom>
          <a:noFill/>
          <a:ln>
            <a:noFill/>
          </a:ln>
        </p:spPr>
      </p:pic>
      <p:sp>
        <p:nvSpPr>
          <p:cNvPr id="1376" name="Google Shape;1376;p100"/>
          <p:cNvSpPr/>
          <p:nvPr/>
        </p:nvSpPr>
        <p:spPr>
          <a:xfrm>
            <a:off x="449133" y="1523199"/>
            <a:ext cx="10962169" cy="101566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Set up a data pipeline that cleans and explores new data as part of an ongoing learning process. </a:t>
            </a:r>
            <a:endParaRPr b="0" i="0" sz="20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Pipeline can be batch based, streaming(real time) or a hybrid of both.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pic>
        <p:nvPicPr>
          <p:cNvPr id="1381" name="Google Shape;1381;p101"/>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382" name="Google Shape;1382;p101"/>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383" name="Google Shape;1383;p101"/>
          <p:cNvSpPr txBox="1"/>
          <p:nvPr/>
        </p:nvSpPr>
        <p:spPr>
          <a:xfrm>
            <a:off x="470691" y="497118"/>
            <a:ext cx="7649851"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3: Modeling &amp; Algorithms</a:t>
            </a:r>
            <a:endParaRPr b="1" i="0" sz="4000" u="none" cap="none" strike="noStrike">
              <a:solidFill>
                <a:srgbClr val="1E4E79"/>
              </a:solidFill>
              <a:latin typeface="Arial"/>
              <a:ea typeface="Arial"/>
              <a:cs typeface="Arial"/>
              <a:sym typeface="Arial"/>
            </a:endParaRPr>
          </a:p>
        </p:txBody>
      </p:sp>
      <p:pic>
        <p:nvPicPr>
          <p:cNvPr id="1384" name="Google Shape;1384;p101"/>
          <p:cNvPicPr preferRelativeResize="0"/>
          <p:nvPr/>
        </p:nvPicPr>
        <p:blipFill rotWithShape="1">
          <a:blip r:embed="rId4">
            <a:alphaModFix/>
          </a:blip>
          <a:srcRect b="0" l="0" r="0" t="0"/>
          <a:stretch/>
        </p:blipFill>
        <p:spPr>
          <a:xfrm>
            <a:off x="5940778" y="1931985"/>
            <a:ext cx="5547602" cy="4023536"/>
          </a:xfrm>
          <a:prstGeom prst="rect">
            <a:avLst/>
          </a:prstGeom>
          <a:noFill/>
          <a:ln>
            <a:noFill/>
          </a:ln>
        </p:spPr>
      </p:pic>
      <p:grpSp>
        <p:nvGrpSpPr>
          <p:cNvPr id="1385" name="Google Shape;1385;p101"/>
          <p:cNvGrpSpPr/>
          <p:nvPr/>
        </p:nvGrpSpPr>
        <p:grpSpPr>
          <a:xfrm>
            <a:off x="312337" y="1576006"/>
            <a:ext cx="5591870" cy="5064673"/>
            <a:chOff x="-60948" y="4953"/>
            <a:chExt cx="5591870" cy="5064673"/>
          </a:xfrm>
        </p:grpSpPr>
        <p:sp>
          <p:nvSpPr>
            <p:cNvPr id="1386" name="Google Shape;1386;p101"/>
            <p:cNvSpPr/>
            <p:nvPr/>
          </p:nvSpPr>
          <p:spPr>
            <a:xfrm>
              <a:off x="127453" y="4953"/>
              <a:ext cx="5215067" cy="920849"/>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1"/>
            <p:cNvSpPr txBox="1"/>
            <p:nvPr/>
          </p:nvSpPr>
          <p:spPr>
            <a:xfrm>
              <a:off x="154424" y="31924"/>
              <a:ext cx="5161125" cy="86690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IN" sz="1600" u="none" cap="none" strike="noStrike">
                  <a:solidFill>
                    <a:schemeClr val="lt1"/>
                  </a:solidFill>
                  <a:latin typeface="Arial"/>
                  <a:ea typeface="Arial"/>
                  <a:cs typeface="Arial"/>
                  <a:sym typeface="Arial"/>
                </a:rPr>
                <a:t>Split data into train and test</a:t>
              </a:r>
              <a:endParaRPr b="0" i="0" sz="1600" u="none" cap="none" strike="noStrike">
                <a:solidFill>
                  <a:schemeClr val="lt1"/>
                </a:solidFill>
                <a:latin typeface="Arial"/>
                <a:ea typeface="Arial"/>
                <a:cs typeface="Arial"/>
                <a:sym typeface="Arial"/>
              </a:endParaRPr>
            </a:p>
          </p:txBody>
        </p:sp>
        <p:sp>
          <p:nvSpPr>
            <p:cNvPr id="1388" name="Google Shape;1388;p101"/>
            <p:cNvSpPr/>
            <p:nvPr/>
          </p:nvSpPr>
          <p:spPr>
            <a:xfrm rot="5400000">
              <a:off x="2562327" y="948824"/>
              <a:ext cx="345318" cy="414382"/>
            </a:xfrm>
            <a:prstGeom prst="rightArrow">
              <a:avLst>
                <a:gd fmla="val 60000" name="adj1"/>
                <a:gd fmla="val 50000" name="adj2"/>
              </a:avLst>
            </a:prstGeom>
            <a:gradFill>
              <a:gsLst>
                <a:gs pos="0">
                  <a:srgbClr val="ABC9EE"/>
                </a:gs>
                <a:gs pos="100000">
                  <a:srgbClr val="C1E1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1"/>
            <p:cNvSpPr txBox="1"/>
            <p:nvPr/>
          </p:nvSpPr>
          <p:spPr>
            <a:xfrm>
              <a:off x="2610672" y="983356"/>
              <a:ext cx="248630" cy="24172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0" name="Google Shape;1390;p101"/>
            <p:cNvSpPr/>
            <p:nvPr/>
          </p:nvSpPr>
          <p:spPr>
            <a:xfrm>
              <a:off x="0" y="1386227"/>
              <a:ext cx="5469974" cy="920849"/>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1"/>
            <p:cNvSpPr txBox="1"/>
            <p:nvPr/>
          </p:nvSpPr>
          <p:spPr>
            <a:xfrm>
              <a:off x="26971" y="1413198"/>
              <a:ext cx="5416032" cy="86690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IN" sz="1600" u="none" cap="none" strike="noStrike">
                  <a:solidFill>
                    <a:schemeClr val="lt1"/>
                  </a:solidFill>
                  <a:latin typeface="Arial"/>
                  <a:ea typeface="Arial"/>
                  <a:cs typeface="Arial"/>
                  <a:sym typeface="Arial"/>
                </a:rPr>
                <a:t>Build multiple models to solve the business problem</a:t>
              </a:r>
              <a:endParaRPr b="0" i="0" sz="1600" u="none" cap="none" strike="noStrike">
                <a:solidFill>
                  <a:schemeClr val="lt1"/>
                </a:solidFill>
                <a:latin typeface="Arial"/>
                <a:ea typeface="Arial"/>
                <a:cs typeface="Arial"/>
                <a:sym typeface="Arial"/>
              </a:endParaRPr>
            </a:p>
          </p:txBody>
        </p:sp>
        <p:sp>
          <p:nvSpPr>
            <p:cNvPr id="1392" name="Google Shape;1392;p101"/>
            <p:cNvSpPr/>
            <p:nvPr/>
          </p:nvSpPr>
          <p:spPr>
            <a:xfrm rot="5400000">
              <a:off x="2562327" y="2330098"/>
              <a:ext cx="345318" cy="414382"/>
            </a:xfrm>
            <a:prstGeom prst="rightArrow">
              <a:avLst>
                <a:gd fmla="val 60000" name="adj1"/>
                <a:gd fmla="val 50000" name="adj2"/>
              </a:avLst>
            </a:prstGeom>
            <a:gradFill>
              <a:gsLst>
                <a:gs pos="0">
                  <a:srgbClr val="ABC9EE"/>
                </a:gs>
                <a:gs pos="100000">
                  <a:srgbClr val="C1E1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1"/>
            <p:cNvSpPr txBox="1"/>
            <p:nvPr/>
          </p:nvSpPr>
          <p:spPr>
            <a:xfrm>
              <a:off x="2610672" y="2364630"/>
              <a:ext cx="248630" cy="24172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4" name="Google Shape;1394;p101"/>
            <p:cNvSpPr/>
            <p:nvPr/>
          </p:nvSpPr>
          <p:spPr>
            <a:xfrm>
              <a:off x="127453" y="2767502"/>
              <a:ext cx="5215067" cy="920849"/>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1"/>
            <p:cNvSpPr txBox="1"/>
            <p:nvPr/>
          </p:nvSpPr>
          <p:spPr>
            <a:xfrm>
              <a:off x="154424" y="2794473"/>
              <a:ext cx="5161125" cy="86690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IN" sz="1600" u="none" cap="none" strike="noStrike">
                  <a:solidFill>
                    <a:schemeClr val="lt1"/>
                  </a:solidFill>
                  <a:latin typeface="Arial"/>
                  <a:ea typeface="Arial"/>
                  <a:cs typeface="Arial"/>
                  <a:sym typeface="Arial"/>
                </a:rPr>
                <a:t>Evaluate models using test data and error metrics</a:t>
              </a:r>
              <a:endParaRPr b="0" i="0" sz="1600" u="none" cap="none" strike="noStrike">
                <a:solidFill>
                  <a:schemeClr val="lt1"/>
                </a:solidFill>
                <a:latin typeface="Arial"/>
                <a:ea typeface="Arial"/>
                <a:cs typeface="Arial"/>
                <a:sym typeface="Arial"/>
              </a:endParaRPr>
            </a:p>
          </p:txBody>
        </p:sp>
        <p:sp>
          <p:nvSpPr>
            <p:cNvPr id="1396" name="Google Shape;1396;p101"/>
            <p:cNvSpPr/>
            <p:nvPr/>
          </p:nvSpPr>
          <p:spPr>
            <a:xfrm rot="5400000">
              <a:off x="2562327" y="3711373"/>
              <a:ext cx="345318" cy="414382"/>
            </a:xfrm>
            <a:prstGeom prst="rightArrow">
              <a:avLst>
                <a:gd fmla="val 60000" name="adj1"/>
                <a:gd fmla="val 50000" name="adj2"/>
              </a:avLst>
            </a:prstGeom>
            <a:gradFill>
              <a:gsLst>
                <a:gs pos="0">
                  <a:srgbClr val="ABC9EE"/>
                </a:gs>
                <a:gs pos="100000">
                  <a:srgbClr val="C1E1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1"/>
            <p:cNvSpPr txBox="1"/>
            <p:nvPr/>
          </p:nvSpPr>
          <p:spPr>
            <a:xfrm>
              <a:off x="2610672" y="3745905"/>
              <a:ext cx="248630" cy="241723"/>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8" name="Google Shape;1398;p101"/>
            <p:cNvSpPr/>
            <p:nvPr/>
          </p:nvSpPr>
          <p:spPr>
            <a:xfrm>
              <a:off x="-60948" y="4148777"/>
              <a:ext cx="5591870" cy="920849"/>
            </a:xfrm>
            <a:prstGeom prst="roundRect">
              <a:avLst>
                <a:gd fmla="val 10000" name="adj"/>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01"/>
            <p:cNvSpPr txBox="1"/>
            <p:nvPr/>
          </p:nvSpPr>
          <p:spPr>
            <a:xfrm>
              <a:off x="-33977" y="4175748"/>
              <a:ext cx="5537928" cy="86690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IN" sz="1600" u="none" cap="none" strike="noStrike">
                  <a:solidFill>
                    <a:schemeClr val="lt1"/>
                  </a:solidFill>
                  <a:latin typeface="Arial"/>
                  <a:ea typeface="Arial"/>
                  <a:cs typeface="Arial"/>
                  <a:sym typeface="Arial"/>
                </a:rPr>
                <a:t>Choose “best” model by comparing models to see which one comes closest to answering business objective</a:t>
              </a:r>
              <a:endParaRPr b="0" i="0" sz="16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grpSp>
        <p:nvGrpSpPr>
          <p:cNvPr id="282" name="Google Shape;282;p39"/>
          <p:cNvGrpSpPr/>
          <p:nvPr/>
        </p:nvGrpSpPr>
        <p:grpSpPr>
          <a:xfrm>
            <a:off x="557644" y="0"/>
            <a:ext cx="11634356" cy="1293962"/>
            <a:chOff x="557644" y="1"/>
            <a:chExt cx="11634356" cy="1293962"/>
          </a:xfrm>
        </p:grpSpPr>
        <p:sp>
          <p:nvSpPr>
            <p:cNvPr id="283" name="Google Shape;283;p39"/>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284" name="Google Shape;284;p39"/>
            <p:cNvGrpSpPr/>
            <p:nvPr/>
          </p:nvGrpSpPr>
          <p:grpSpPr>
            <a:xfrm>
              <a:off x="557644" y="1"/>
              <a:ext cx="11634356" cy="1293962"/>
              <a:chOff x="557644" y="1"/>
              <a:chExt cx="11634356" cy="1293962"/>
            </a:xfrm>
          </p:grpSpPr>
          <p:pic>
            <p:nvPicPr>
              <p:cNvPr id="285" name="Google Shape;285;p39"/>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286" name="Google Shape;286;p39"/>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287" name="Google Shape;287;p39"/>
          <p:cNvGrpSpPr/>
          <p:nvPr/>
        </p:nvGrpSpPr>
        <p:grpSpPr>
          <a:xfrm>
            <a:off x="0" y="5607439"/>
            <a:ext cx="64770" cy="1257300"/>
            <a:chOff x="1181105" y="4608196"/>
            <a:chExt cx="64770" cy="1257300"/>
          </a:xfrm>
        </p:grpSpPr>
        <p:sp>
          <p:nvSpPr>
            <p:cNvPr id="288" name="Google Shape;288;p39"/>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289" name="Google Shape;289;p39"/>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290" name="Google Shape;290;p39"/>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291" name="Google Shape;291;p39"/>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292" name="Google Shape;292;p39"/>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0" i="0" lang="en-IN" sz="3200" u="none" cap="none" strike="noStrike">
                <a:solidFill>
                  <a:schemeClr val="dk2"/>
                </a:solidFill>
                <a:latin typeface="Arial"/>
                <a:ea typeface="Arial"/>
                <a:cs typeface="Arial"/>
                <a:sym typeface="Arial"/>
              </a:rPr>
              <a:t>How many of you have seen this?</a:t>
            </a:r>
            <a:endParaRPr b="0" i="0" sz="3200" u="none" cap="none" strike="noStrike">
              <a:solidFill>
                <a:schemeClr val="dk2"/>
              </a:solidFill>
              <a:latin typeface="Arial"/>
              <a:ea typeface="Arial"/>
              <a:cs typeface="Arial"/>
              <a:sym typeface="Arial"/>
            </a:endParaRPr>
          </a:p>
        </p:txBody>
      </p:sp>
      <p:pic>
        <p:nvPicPr>
          <p:cNvPr descr="Image result for sherlock poster" id="293" name="Google Shape;293;p39"/>
          <p:cNvPicPr preferRelativeResize="0"/>
          <p:nvPr/>
        </p:nvPicPr>
        <p:blipFill rotWithShape="1">
          <a:blip r:embed="rId4">
            <a:alphaModFix/>
          </a:blip>
          <a:srcRect b="6061" l="0" r="0" t="1651"/>
          <a:stretch/>
        </p:blipFill>
        <p:spPr>
          <a:xfrm>
            <a:off x="794459" y="2238233"/>
            <a:ext cx="2997058" cy="3414708"/>
          </a:xfrm>
          <a:prstGeom prst="rect">
            <a:avLst/>
          </a:prstGeom>
          <a:noFill/>
          <a:ln>
            <a:noFill/>
          </a:ln>
        </p:spPr>
      </p:pic>
      <p:pic>
        <p:nvPicPr>
          <p:cNvPr descr="Image result for elementary" id="294" name="Google Shape;294;p39"/>
          <p:cNvPicPr preferRelativeResize="0"/>
          <p:nvPr/>
        </p:nvPicPr>
        <p:blipFill rotWithShape="1">
          <a:blip r:embed="rId5">
            <a:alphaModFix/>
          </a:blip>
          <a:srcRect b="0" l="0" r="0" t="0"/>
          <a:stretch/>
        </p:blipFill>
        <p:spPr>
          <a:xfrm>
            <a:off x="4521206" y="2238233"/>
            <a:ext cx="3189779" cy="3430317"/>
          </a:xfrm>
          <a:prstGeom prst="rect">
            <a:avLst/>
          </a:prstGeom>
          <a:noFill/>
          <a:ln>
            <a:noFill/>
          </a:ln>
        </p:spPr>
      </p:pic>
      <p:pic>
        <p:nvPicPr>
          <p:cNvPr descr="Image result for criminal minds" id="295" name="Google Shape;295;p39"/>
          <p:cNvPicPr preferRelativeResize="0"/>
          <p:nvPr/>
        </p:nvPicPr>
        <p:blipFill rotWithShape="1">
          <a:blip r:embed="rId6">
            <a:alphaModFix/>
          </a:blip>
          <a:srcRect b="0" l="0" r="0" t="0"/>
          <a:stretch/>
        </p:blipFill>
        <p:spPr>
          <a:xfrm>
            <a:off x="8972362" y="2133411"/>
            <a:ext cx="2505405" cy="3758108"/>
          </a:xfrm>
          <a:prstGeom prst="rect">
            <a:avLst/>
          </a:prstGeom>
          <a:noFill/>
          <a:ln>
            <a:noFill/>
          </a:ln>
        </p:spPr>
      </p:pic>
      <p:grpSp>
        <p:nvGrpSpPr>
          <p:cNvPr id="296" name="Google Shape;296;p39"/>
          <p:cNvGrpSpPr/>
          <p:nvPr/>
        </p:nvGrpSpPr>
        <p:grpSpPr>
          <a:xfrm>
            <a:off x="3921862" y="3475378"/>
            <a:ext cx="409199" cy="355600"/>
            <a:chOff x="3924598" y="3228622"/>
            <a:chExt cx="409199" cy="355600"/>
          </a:xfrm>
        </p:grpSpPr>
        <p:cxnSp>
          <p:nvCxnSpPr>
            <p:cNvPr id="297" name="Google Shape;297;p39"/>
            <p:cNvCxnSpPr/>
            <p:nvPr/>
          </p:nvCxnSpPr>
          <p:spPr>
            <a:xfrm>
              <a:off x="3924598" y="3406422"/>
              <a:ext cx="409199" cy="0"/>
            </a:xfrm>
            <a:prstGeom prst="straightConnector1">
              <a:avLst/>
            </a:prstGeom>
            <a:noFill/>
            <a:ln cap="flat" cmpd="sng" w="28575">
              <a:solidFill>
                <a:srgbClr val="5597D3"/>
              </a:solidFill>
              <a:prstDash val="solid"/>
              <a:round/>
              <a:headEnd len="sm" w="sm" type="none"/>
              <a:tailEnd len="sm" w="sm" type="none"/>
            </a:ln>
          </p:spPr>
        </p:cxnSp>
        <p:cxnSp>
          <p:nvCxnSpPr>
            <p:cNvPr id="298" name="Google Shape;298;p39"/>
            <p:cNvCxnSpPr/>
            <p:nvPr/>
          </p:nvCxnSpPr>
          <p:spPr>
            <a:xfrm>
              <a:off x="4132310" y="3228622"/>
              <a:ext cx="0" cy="355600"/>
            </a:xfrm>
            <a:prstGeom prst="straightConnector1">
              <a:avLst/>
            </a:prstGeom>
            <a:noFill/>
            <a:ln cap="flat" cmpd="sng" w="28575">
              <a:solidFill>
                <a:srgbClr val="5597D3"/>
              </a:solidFill>
              <a:prstDash val="solid"/>
              <a:round/>
              <a:headEnd len="sm" w="sm" type="none"/>
              <a:tailEnd len="sm" w="sm" type="none"/>
            </a:ln>
          </p:spPr>
        </p:cxnSp>
      </p:grpSp>
      <p:grpSp>
        <p:nvGrpSpPr>
          <p:cNvPr id="299" name="Google Shape;299;p39"/>
          <p:cNvGrpSpPr/>
          <p:nvPr/>
        </p:nvGrpSpPr>
        <p:grpSpPr>
          <a:xfrm>
            <a:off x="8250899" y="3712183"/>
            <a:ext cx="409199" cy="102407"/>
            <a:chOff x="8464848" y="3228092"/>
            <a:chExt cx="409199" cy="102407"/>
          </a:xfrm>
        </p:grpSpPr>
        <p:cxnSp>
          <p:nvCxnSpPr>
            <p:cNvPr id="300" name="Google Shape;300;p39"/>
            <p:cNvCxnSpPr/>
            <p:nvPr/>
          </p:nvCxnSpPr>
          <p:spPr>
            <a:xfrm>
              <a:off x="8464848" y="3228092"/>
              <a:ext cx="409199" cy="0"/>
            </a:xfrm>
            <a:prstGeom prst="straightConnector1">
              <a:avLst/>
            </a:prstGeom>
            <a:noFill/>
            <a:ln cap="flat" cmpd="sng" w="28575">
              <a:solidFill>
                <a:srgbClr val="5597D3"/>
              </a:solidFill>
              <a:prstDash val="solid"/>
              <a:round/>
              <a:headEnd len="sm" w="sm" type="none"/>
              <a:tailEnd len="sm" w="sm" type="none"/>
            </a:ln>
          </p:spPr>
        </p:cxnSp>
        <p:cxnSp>
          <p:nvCxnSpPr>
            <p:cNvPr id="301" name="Google Shape;301;p39"/>
            <p:cNvCxnSpPr/>
            <p:nvPr/>
          </p:nvCxnSpPr>
          <p:spPr>
            <a:xfrm>
              <a:off x="8464848" y="3330499"/>
              <a:ext cx="409199" cy="0"/>
            </a:xfrm>
            <a:prstGeom prst="straightConnector1">
              <a:avLst/>
            </a:prstGeom>
            <a:noFill/>
            <a:ln cap="flat" cmpd="sng" w="28575">
              <a:solidFill>
                <a:srgbClr val="5597D3"/>
              </a:solidFill>
              <a:prstDash val="solid"/>
              <a:round/>
              <a:headEnd len="sm" w="sm" type="none"/>
              <a:tailEnd len="sm" w="sm" type="non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pic>
        <p:nvPicPr>
          <p:cNvPr id="1405" name="Google Shape;1405;p102"/>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406" name="Google Shape;1406;p102"/>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407" name="Google Shape;1407;p102"/>
          <p:cNvSpPr txBox="1"/>
          <p:nvPr/>
        </p:nvSpPr>
        <p:spPr>
          <a:xfrm>
            <a:off x="470691" y="497118"/>
            <a:ext cx="497283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4: Deployment</a:t>
            </a:r>
            <a:endParaRPr b="1" i="0" sz="4000" u="none" cap="none" strike="noStrike">
              <a:solidFill>
                <a:srgbClr val="1E4E79"/>
              </a:solidFill>
              <a:latin typeface="Arial"/>
              <a:ea typeface="Arial"/>
              <a:cs typeface="Arial"/>
              <a:sym typeface="Arial"/>
            </a:endParaRPr>
          </a:p>
        </p:txBody>
      </p:sp>
      <p:sp>
        <p:nvSpPr>
          <p:cNvPr id="1408" name="Google Shape;1408;p102"/>
          <p:cNvSpPr txBox="1"/>
          <p:nvPr/>
        </p:nvSpPr>
        <p:spPr>
          <a:xfrm>
            <a:off x="470691" y="1473640"/>
            <a:ext cx="11441292" cy="28623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Seek management’s consideration for deploying the solution to real world to help make the business more optimized and beneficial.</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IN" sz="2000" u="none" cap="none" strike="noStrike">
                <a:solidFill>
                  <a:srgbClr val="000000"/>
                </a:solidFill>
                <a:latin typeface="Arial"/>
                <a:ea typeface="Arial"/>
                <a:cs typeface="Arial"/>
                <a:sym typeface="Arial"/>
              </a:rPr>
              <a:t>Choose the best performing models and deploy them with an open API interface. The interface enables the model to be easily consumed from various applications, such as</a:t>
            </a:r>
            <a:endParaRPr/>
          </a:p>
          <a:p>
            <a:pPr indent="0" lvl="3"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	1. Online websites</a:t>
            </a:r>
            <a:endParaRPr/>
          </a:p>
          <a:p>
            <a:pPr indent="0" lvl="1"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	2. Dashboards</a:t>
            </a:r>
            <a:endParaRPr/>
          </a:p>
          <a:p>
            <a:pPr indent="0" lvl="1"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	3. Spreadsheets</a:t>
            </a:r>
            <a:endParaRPr/>
          </a:p>
          <a:p>
            <a:pPr indent="0" lvl="1" marL="0" marR="0" rtl="0" algn="l">
              <a:lnSpc>
                <a:spcPct val="100000"/>
              </a:lnSpc>
              <a:spcBef>
                <a:spcPts val="0"/>
              </a:spcBef>
              <a:spcAft>
                <a:spcPts val="0"/>
              </a:spcAft>
              <a:buNone/>
            </a:pPr>
            <a:r>
              <a:rPr b="0" i="0" lang="en-IN" sz="2000" u="none" cap="none" strike="noStrike">
                <a:solidFill>
                  <a:srgbClr val="000000"/>
                </a:solidFill>
                <a:latin typeface="Arial"/>
                <a:ea typeface="Arial"/>
                <a:cs typeface="Arial"/>
                <a:sym typeface="Arial"/>
              </a:rPr>
              <a:t>	4. Back-end applications		 </a:t>
            </a:r>
            <a:endParaRPr/>
          </a:p>
        </p:txBody>
      </p:sp>
      <p:pic>
        <p:nvPicPr>
          <p:cNvPr descr="Image result for health dashboard" id="1409" name="Google Shape;1409;p102"/>
          <p:cNvPicPr preferRelativeResize="0"/>
          <p:nvPr/>
        </p:nvPicPr>
        <p:blipFill rotWithShape="1">
          <a:blip r:embed="rId4">
            <a:alphaModFix/>
          </a:blip>
          <a:srcRect b="0" l="0" r="0" t="0"/>
          <a:stretch/>
        </p:blipFill>
        <p:spPr>
          <a:xfrm>
            <a:off x="5092567" y="3311855"/>
            <a:ext cx="5713978" cy="260615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pic>
        <p:nvPicPr>
          <p:cNvPr id="1415" name="Google Shape;1415;p103"/>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416" name="Google Shape;1416;p103"/>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417" name="Google Shape;1417;p103"/>
          <p:cNvSpPr txBox="1"/>
          <p:nvPr/>
        </p:nvSpPr>
        <p:spPr>
          <a:xfrm>
            <a:off x="470691" y="518574"/>
            <a:ext cx="9430787"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2800" u="none" cap="none" strike="noStrike">
                <a:solidFill>
                  <a:srgbClr val="1E4E79"/>
                </a:solidFill>
                <a:latin typeface="Arial"/>
                <a:ea typeface="Arial"/>
                <a:cs typeface="Arial"/>
                <a:sym typeface="Arial"/>
              </a:rPr>
              <a:t>Step 4: Take action &amp; deploy the findings in real world</a:t>
            </a:r>
            <a:endParaRPr b="1" i="0" sz="2800" u="none" cap="none" strike="noStrike">
              <a:solidFill>
                <a:srgbClr val="1E4E79"/>
              </a:solidFill>
              <a:latin typeface="Arial"/>
              <a:ea typeface="Arial"/>
              <a:cs typeface="Arial"/>
              <a:sym typeface="Arial"/>
            </a:endParaRPr>
          </a:p>
        </p:txBody>
      </p:sp>
      <p:grpSp>
        <p:nvGrpSpPr>
          <p:cNvPr id="1418" name="Google Shape;1418;p103"/>
          <p:cNvGrpSpPr/>
          <p:nvPr/>
        </p:nvGrpSpPr>
        <p:grpSpPr>
          <a:xfrm>
            <a:off x="1720753" y="1413649"/>
            <a:ext cx="2366473" cy="5190411"/>
            <a:chOff x="1262694" y="1455"/>
            <a:chExt cx="2366473" cy="5190411"/>
          </a:xfrm>
        </p:grpSpPr>
        <p:sp>
          <p:nvSpPr>
            <p:cNvPr id="1419" name="Google Shape;1419;p103"/>
            <p:cNvSpPr/>
            <p:nvPr/>
          </p:nvSpPr>
          <p:spPr>
            <a:xfrm>
              <a:off x="1384201" y="1455"/>
              <a:ext cx="2123460" cy="899061"/>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3"/>
            <p:cNvSpPr txBox="1"/>
            <p:nvPr/>
          </p:nvSpPr>
          <p:spPr>
            <a:xfrm>
              <a:off x="1410534" y="27788"/>
              <a:ext cx="2070794" cy="846395"/>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IN" sz="1500" u="none" cap="none" strike="noStrike">
                  <a:solidFill>
                    <a:schemeClr val="lt1"/>
                  </a:solidFill>
                  <a:latin typeface="Arial"/>
                  <a:ea typeface="Arial"/>
                  <a:cs typeface="Arial"/>
                  <a:sym typeface="Arial"/>
                </a:rPr>
                <a:t>Deploy the model in production</a:t>
              </a:r>
              <a:endParaRPr b="0" i="0" sz="1500" u="none" cap="none" strike="noStrike">
                <a:solidFill>
                  <a:schemeClr val="lt1"/>
                </a:solidFill>
                <a:latin typeface="Arial"/>
                <a:ea typeface="Arial"/>
                <a:cs typeface="Arial"/>
                <a:sym typeface="Arial"/>
              </a:endParaRPr>
            </a:p>
          </p:txBody>
        </p:sp>
        <p:sp>
          <p:nvSpPr>
            <p:cNvPr id="1421" name="Google Shape;1421;p103"/>
            <p:cNvSpPr/>
            <p:nvPr/>
          </p:nvSpPr>
          <p:spPr>
            <a:xfrm rot="5400000">
              <a:off x="2230784" y="929203"/>
              <a:ext cx="430293" cy="516352"/>
            </a:xfrm>
            <a:prstGeom prst="rightArrow">
              <a:avLst>
                <a:gd fmla="val 60000" name="adj1"/>
                <a:gd fmla="val 50000" name="adj2"/>
              </a:avLst>
            </a:prstGeom>
            <a:solidFill>
              <a:srgbClr val="B3CA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3"/>
            <p:cNvSpPr txBox="1"/>
            <p:nvPr/>
          </p:nvSpPr>
          <p:spPr>
            <a:xfrm>
              <a:off x="2291025" y="972232"/>
              <a:ext cx="309812" cy="3012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423" name="Google Shape;1423;p103"/>
            <p:cNvSpPr/>
            <p:nvPr/>
          </p:nvSpPr>
          <p:spPr>
            <a:xfrm>
              <a:off x="1383230" y="1474242"/>
              <a:ext cx="2125401" cy="580759"/>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3"/>
            <p:cNvSpPr txBox="1"/>
            <p:nvPr/>
          </p:nvSpPr>
          <p:spPr>
            <a:xfrm>
              <a:off x="1400240" y="1491252"/>
              <a:ext cx="2091381" cy="54673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IN" sz="1500" u="none" cap="none" strike="noStrike">
                  <a:solidFill>
                    <a:schemeClr val="lt1"/>
                  </a:solidFill>
                  <a:latin typeface="Arial"/>
                  <a:ea typeface="Arial"/>
                  <a:cs typeface="Arial"/>
                  <a:sym typeface="Arial"/>
                </a:rPr>
                <a:t>Measure the metrics</a:t>
              </a:r>
              <a:endParaRPr b="0" i="0" sz="1500" u="none" cap="none" strike="noStrike">
                <a:solidFill>
                  <a:schemeClr val="lt1"/>
                </a:solidFill>
                <a:latin typeface="Arial"/>
                <a:ea typeface="Arial"/>
                <a:cs typeface="Arial"/>
                <a:sym typeface="Arial"/>
              </a:endParaRPr>
            </a:p>
          </p:txBody>
        </p:sp>
        <p:sp>
          <p:nvSpPr>
            <p:cNvPr id="1425" name="Google Shape;1425;p103"/>
            <p:cNvSpPr/>
            <p:nvPr/>
          </p:nvSpPr>
          <p:spPr>
            <a:xfrm rot="5400000">
              <a:off x="2230784" y="2083687"/>
              <a:ext cx="430293" cy="516352"/>
            </a:xfrm>
            <a:prstGeom prst="rightArrow">
              <a:avLst>
                <a:gd fmla="val 60000" name="adj1"/>
                <a:gd fmla="val 50000" name="adj2"/>
              </a:avLst>
            </a:prstGeom>
            <a:solidFill>
              <a:srgbClr val="B3CA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3"/>
            <p:cNvSpPr txBox="1"/>
            <p:nvPr/>
          </p:nvSpPr>
          <p:spPr>
            <a:xfrm>
              <a:off x="2291025" y="2126716"/>
              <a:ext cx="309812" cy="3012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427" name="Google Shape;1427;p103"/>
            <p:cNvSpPr/>
            <p:nvPr/>
          </p:nvSpPr>
          <p:spPr>
            <a:xfrm>
              <a:off x="1339557" y="2628726"/>
              <a:ext cx="2212747" cy="841964"/>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3"/>
            <p:cNvSpPr txBox="1"/>
            <p:nvPr/>
          </p:nvSpPr>
          <p:spPr>
            <a:xfrm>
              <a:off x="1364217" y="2653386"/>
              <a:ext cx="2163427" cy="792644"/>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IN" sz="1500" u="none" cap="none" strike="noStrike">
                  <a:solidFill>
                    <a:schemeClr val="lt1"/>
                  </a:solidFill>
                  <a:latin typeface="Arial"/>
                  <a:ea typeface="Arial"/>
                  <a:cs typeface="Arial"/>
                  <a:sym typeface="Arial"/>
                </a:rPr>
                <a:t>Continue improvement till business goal is achieved</a:t>
              </a:r>
              <a:endParaRPr b="0" i="0" sz="1500" u="none" cap="none" strike="noStrike">
                <a:solidFill>
                  <a:schemeClr val="lt1"/>
                </a:solidFill>
                <a:latin typeface="Arial"/>
                <a:ea typeface="Arial"/>
                <a:cs typeface="Arial"/>
                <a:sym typeface="Arial"/>
              </a:endParaRPr>
            </a:p>
          </p:txBody>
        </p:sp>
        <p:sp>
          <p:nvSpPr>
            <p:cNvPr id="1429" name="Google Shape;1429;p103"/>
            <p:cNvSpPr/>
            <p:nvPr/>
          </p:nvSpPr>
          <p:spPr>
            <a:xfrm rot="5400000">
              <a:off x="2230784" y="3499377"/>
              <a:ext cx="430293" cy="516352"/>
            </a:xfrm>
            <a:prstGeom prst="rightArrow">
              <a:avLst>
                <a:gd fmla="val 60000" name="adj1"/>
                <a:gd fmla="val 50000" name="adj2"/>
              </a:avLst>
            </a:prstGeom>
            <a:solidFill>
              <a:srgbClr val="B3CA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3"/>
            <p:cNvSpPr txBox="1"/>
            <p:nvPr/>
          </p:nvSpPr>
          <p:spPr>
            <a:xfrm>
              <a:off x="2291025" y="3542406"/>
              <a:ext cx="309812" cy="301205"/>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431" name="Google Shape;1431;p103"/>
            <p:cNvSpPr/>
            <p:nvPr/>
          </p:nvSpPr>
          <p:spPr>
            <a:xfrm>
              <a:off x="1262694" y="4044416"/>
              <a:ext cx="2366473" cy="1147450"/>
            </a:xfrm>
            <a:prstGeom prst="roundRect">
              <a:avLst>
                <a:gd fmla="val 10000" name="adj"/>
              </a:avLst>
            </a:prstGeom>
            <a:solidFill>
              <a:schemeClr val="lt1"/>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3"/>
            <p:cNvSpPr txBox="1"/>
            <p:nvPr/>
          </p:nvSpPr>
          <p:spPr>
            <a:xfrm>
              <a:off x="1296302" y="4078024"/>
              <a:ext cx="2299257" cy="1080234"/>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0" i="0" lang="en-IN" sz="1500" u="none" cap="none" strike="noStrike">
                  <a:solidFill>
                    <a:schemeClr val="lt1"/>
                  </a:solidFill>
                  <a:latin typeface="Arial"/>
                  <a:ea typeface="Arial"/>
                  <a:cs typeface="Arial"/>
                  <a:sym typeface="Arial"/>
                </a:rPr>
                <a:t>For example, it could be better fraud detection rate, higher upsells through recommendation </a:t>
              </a:r>
              <a:endParaRPr b="0" i="0" sz="1500" u="none" cap="none" strike="noStrike">
                <a:solidFill>
                  <a:schemeClr val="lt1"/>
                </a:solidFill>
                <a:latin typeface="Arial"/>
                <a:ea typeface="Arial"/>
                <a:cs typeface="Arial"/>
                <a:sym typeface="Arial"/>
              </a:endParaRPr>
            </a:p>
          </p:txBody>
        </p:sp>
      </p:grpSp>
      <p:pic>
        <p:nvPicPr>
          <p:cNvPr descr="C:\Users\MS00420757\Downloads\v10.png" id="1433" name="Google Shape;1433;p103"/>
          <p:cNvPicPr preferRelativeResize="0"/>
          <p:nvPr/>
        </p:nvPicPr>
        <p:blipFill rotWithShape="1">
          <a:blip r:embed="rId4">
            <a:alphaModFix/>
          </a:blip>
          <a:srcRect b="0" l="0" r="0" t="0"/>
          <a:stretch/>
        </p:blipFill>
        <p:spPr>
          <a:xfrm>
            <a:off x="5989700" y="2414073"/>
            <a:ext cx="5037029" cy="323809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pic>
        <p:nvPicPr>
          <p:cNvPr id="1438" name="Google Shape;1438;p104"/>
          <p:cNvPicPr preferRelativeResize="0"/>
          <p:nvPr/>
        </p:nvPicPr>
        <p:blipFill rotWithShape="1">
          <a:blip r:embed="rId3">
            <a:alphaModFix/>
          </a:blip>
          <a:srcRect b="0" l="0" r="0" t="0"/>
          <a:stretch/>
        </p:blipFill>
        <p:spPr>
          <a:xfrm>
            <a:off x="10359711" y="1"/>
            <a:ext cx="1829117" cy="1293962"/>
          </a:xfrm>
          <a:prstGeom prst="rect">
            <a:avLst/>
          </a:prstGeom>
          <a:noFill/>
          <a:ln>
            <a:noFill/>
          </a:ln>
        </p:spPr>
      </p:pic>
      <p:sp>
        <p:nvSpPr>
          <p:cNvPr id="1439" name="Google Shape;1439;p104"/>
          <p:cNvSpPr/>
          <p:nvPr/>
        </p:nvSpPr>
        <p:spPr>
          <a:xfrm>
            <a:off x="557499" y="1135140"/>
            <a:ext cx="11354484" cy="5953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54575" lIns="109150" spcFirstLastPara="1" rIns="109150" wrap="square" tIns="545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440" name="Google Shape;1440;p104"/>
          <p:cNvSpPr txBox="1"/>
          <p:nvPr/>
        </p:nvSpPr>
        <p:spPr>
          <a:xfrm>
            <a:off x="470691" y="497118"/>
            <a:ext cx="7454285"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IN" sz="4000" u="none" cap="none" strike="noStrike">
                <a:solidFill>
                  <a:srgbClr val="1E4E79"/>
                </a:solidFill>
                <a:latin typeface="Arial"/>
                <a:ea typeface="Arial"/>
                <a:cs typeface="Arial"/>
                <a:sym typeface="Arial"/>
              </a:rPr>
              <a:t>Step 5: Customer Acceptance</a:t>
            </a:r>
            <a:endParaRPr b="1" i="0" sz="4000" u="none" cap="none" strike="noStrike">
              <a:solidFill>
                <a:srgbClr val="1E4E79"/>
              </a:solidFill>
              <a:latin typeface="Arial"/>
              <a:ea typeface="Arial"/>
              <a:cs typeface="Arial"/>
              <a:sym typeface="Arial"/>
            </a:endParaRPr>
          </a:p>
        </p:txBody>
      </p:sp>
      <p:sp>
        <p:nvSpPr>
          <p:cNvPr id="1441" name="Google Shape;1441;p104"/>
          <p:cNvSpPr/>
          <p:nvPr/>
        </p:nvSpPr>
        <p:spPr>
          <a:xfrm>
            <a:off x="557499" y="1638536"/>
            <a:ext cx="11354484" cy="646331"/>
          </a:xfrm>
          <a:prstGeom prst="rect">
            <a:avLst/>
          </a:prstGeom>
          <a:noFill/>
          <a:ln>
            <a:noFill/>
          </a:ln>
        </p:spPr>
        <p:txBody>
          <a:bodyPr anchorCtr="0" anchor="t" bIns="45700" lIns="91425" spcFirstLastPara="1" rIns="91425" wrap="square" tIns="45700">
            <a:noAutofit/>
          </a:bodyPr>
          <a:lstStyle/>
          <a:p>
            <a:pPr indent="-114300" lvl="0" marL="0" marR="0" rtl="0" algn="l">
              <a:lnSpc>
                <a:spcPct val="100000"/>
              </a:lnSpc>
              <a:spcBef>
                <a:spcPts val="0"/>
              </a:spcBef>
              <a:spcAft>
                <a:spcPts val="0"/>
              </a:spcAft>
              <a:buClr>
                <a:srgbClr val="000000"/>
              </a:buClr>
              <a:buSzPts val="1800"/>
              <a:buFont typeface="Arial"/>
              <a:buChar char="•"/>
            </a:pPr>
            <a:r>
              <a:rPr b="1" i="0" lang="en-IN" sz="1800" u="none" cap="none" strike="noStrike">
                <a:solidFill>
                  <a:srgbClr val="000000"/>
                </a:solidFill>
                <a:latin typeface="Arial"/>
                <a:ea typeface="Arial"/>
                <a:cs typeface="Arial"/>
                <a:sym typeface="Arial"/>
              </a:rPr>
              <a:t>System validation</a:t>
            </a:r>
            <a:r>
              <a:rPr b="0" i="0" lang="en-IN" sz="1800" u="none" cap="none" strike="noStrike">
                <a:solidFill>
                  <a:srgbClr val="000000"/>
                </a:solidFill>
                <a:latin typeface="Arial"/>
                <a:ea typeface="Arial"/>
                <a:cs typeface="Arial"/>
                <a:sym typeface="Arial"/>
              </a:rPr>
              <a:t>: Confirm that the deployed model and pipeline meet the customer's needs.</a:t>
            </a:r>
            <a:endParaRPr/>
          </a:p>
          <a:p>
            <a:pPr indent="-114300" lvl="0" marL="0" marR="0" rtl="0" algn="l">
              <a:lnSpc>
                <a:spcPct val="100000"/>
              </a:lnSpc>
              <a:spcBef>
                <a:spcPts val="0"/>
              </a:spcBef>
              <a:spcAft>
                <a:spcPts val="0"/>
              </a:spcAft>
              <a:buClr>
                <a:srgbClr val="000000"/>
              </a:buClr>
              <a:buSzPts val="1800"/>
              <a:buFont typeface="Arial"/>
              <a:buChar char="•"/>
            </a:pPr>
            <a:r>
              <a:rPr b="1" i="0" lang="en-IN" sz="1800" u="none" cap="none" strike="noStrike">
                <a:solidFill>
                  <a:srgbClr val="000000"/>
                </a:solidFill>
                <a:latin typeface="Arial"/>
                <a:ea typeface="Arial"/>
                <a:cs typeface="Arial"/>
                <a:sym typeface="Arial"/>
              </a:rPr>
              <a:t>Project hand-off</a:t>
            </a:r>
            <a:r>
              <a:rPr b="0" i="0" lang="en-IN" sz="1800" u="none" cap="none" strike="noStrike">
                <a:solidFill>
                  <a:srgbClr val="000000"/>
                </a:solidFill>
                <a:latin typeface="Arial"/>
                <a:ea typeface="Arial"/>
                <a:cs typeface="Arial"/>
                <a:sym typeface="Arial"/>
              </a:rPr>
              <a:t>: Hand the project off to the entity that's going to run the system in production.</a:t>
            </a:r>
            <a:endParaRPr/>
          </a:p>
        </p:txBody>
      </p:sp>
      <p:pic>
        <p:nvPicPr>
          <p:cNvPr descr="Related image" id="1442" name="Google Shape;1442;p104"/>
          <p:cNvPicPr preferRelativeResize="0"/>
          <p:nvPr/>
        </p:nvPicPr>
        <p:blipFill rotWithShape="1">
          <a:blip r:embed="rId4">
            <a:alphaModFix/>
          </a:blip>
          <a:srcRect b="0" l="0" r="0" t="0"/>
          <a:stretch/>
        </p:blipFill>
        <p:spPr>
          <a:xfrm>
            <a:off x="4213089" y="2951240"/>
            <a:ext cx="3711887" cy="37118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grpSp>
        <p:nvGrpSpPr>
          <p:cNvPr id="307" name="Google Shape;307;p40"/>
          <p:cNvGrpSpPr/>
          <p:nvPr/>
        </p:nvGrpSpPr>
        <p:grpSpPr>
          <a:xfrm>
            <a:off x="557644" y="0"/>
            <a:ext cx="11634356" cy="1293962"/>
            <a:chOff x="557644" y="1"/>
            <a:chExt cx="11634356" cy="1293962"/>
          </a:xfrm>
        </p:grpSpPr>
        <p:sp>
          <p:nvSpPr>
            <p:cNvPr id="308" name="Google Shape;308;p40"/>
            <p:cNvSpPr txBox="1"/>
            <p:nvPr/>
          </p:nvSpPr>
          <p:spPr>
            <a:xfrm>
              <a:off x="583606" y="486970"/>
              <a:ext cx="923178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t/>
              </a:r>
              <a:endParaRPr b="1" i="0" sz="4400" u="none" cap="none" strike="noStrike">
                <a:solidFill>
                  <a:schemeClr val="dk2"/>
                </a:solidFill>
                <a:latin typeface="Montserrat"/>
                <a:ea typeface="Montserrat"/>
                <a:cs typeface="Montserrat"/>
                <a:sym typeface="Montserrat"/>
              </a:endParaRPr>
            </a:p>
          </p:txBody>
        </p:sp>
        <p:grpSp>
          <p:nvGrpSpPr>
            <p:cNvPr id="309" name="Google Shape;309;p40"/>
            <p:cNvGrpSpPr/>
            <p:nvPr/>
          </p:nvGrpSpPr>
          <p:grpSpPr>
            <a:xfrm>
              <a:off x="557644" y="1"/>
              <a:ext cx="11634356" cy="1293962"/>
              <a:chOff x="557644" y="1"/>
              <a:chExt cx="11634356" cy="1293962"/>
            </a:xfrm>
          </p:grpSpPr>
          <p:pic>
            <p:nvPicPr>
              <p:cNvPr id="310" name="Google Shape;310;p40"/>
              <p:cNvPicPr preferRelativeResize="0"/>
              <p:nvPr/>
            </p:nvPicPr>
            <p:blipFill rotWithShape="1">
              <a:blip r:embed="rId3">
                <a:alphaModFix/>
              </a:blip>
              <a:srcRect b="0" l="0" r="0" t="0"/>
              <a:stretch/>
            </p:blipFill>
            <p:spPr>
              <a:xfrm>
                <a:off x="10362407" y="1"/>
                <a:ext cx="1829593" cy="1293962"/>
              </a:xfrm>
              <a:prstGeom prst="rect">
                <a:avLst/>
              </a:prstGeom>
              <a:noFill/>
              <a:ln>
                <a:noFill/>
              </a:ln>
            </p:spPr>
          </p:pic>
          <p:sp>
            <p:nvSpPr>
              <p:cNvPr id="311" name="Google Shape;311;p40"/>
              <p:cNvSpPr/>
              <p:nvPr/>
            </p:nvSpPr>
            <p:spPr>
              <a:xfrm>
                <a:off x="557644" y="1135140"/>
                <a:ext cx="11357441" cy="59530"/>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37"/>
                  <a:buFont typeface="Arial"/>
                  <a:buNone/>
                </a:pPr>
                <a:r>
                  <a:t/>
                </a:r>
                <a:endParaRPr b="0" i="0" sz="937" u="none" cap="none" strike="noStrike">
                  <a:solidFill>
                    <a:schemeClr val="lt1"/>
                  </a:solidFill>
                  <a:latin typeface="Calibri"/>
                  <a:ea typeface="Calibri"/>
                  <a:cs typeface="Calibri"/>
                  <a:sym typeface="Calibri"/>
                </a:endParaRPr>
              </a:p>
            </p:txBody>
          </p:sp>
        </p:grpSp>
      </p:grpSp>
      <p:grpSp>
        <p:nvGrpSpPr>
          <p:cNvPr id="312" name="Google Shape;312;p40"/>
          <p:cNvGrpSpPr/>
          <p:nvPr/>
        </p:nvGrpSpPr>
        <p:grpSpPr>
          <a:xfrm>
            <a:off x="0" y="5607439"/>
            <a:ext cx="64770" cy="1257300"/>
            <a:chOff x="1181105" y="4608196"/>
            <a:chExt cx="64770" cy="1257300"/>
          </a:xfrm>
        </p:grpSpPr>
        <p:sp>
          <p:nvSpPr>
            <p:cNvPr id="313" name="Google Shape;313;p40"/>
            <p:cNvSpPr/>
            <p:nvPr/>
          </p:nvSpPr>
          <p:spPr>
            <a:xfrm>
              <a:off x="1181105" y="4608196"/>
              <a:ext cx="64770" cy="289560"/>
            </a:xfrm>
            <a:prstGeom prst="rect">
              <a:avLst/>
            </a:prstGeom>
            <a:solidFill>
              <a:srgbClr val="EB892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14" name="Google Shape;314;p40"/>
            <p:cNvSpPr/>
            <p:nvPr/>
          </p:nvSpPr>
          <p:spPr>
            <a:xfrm>
              <a:off x="1181105" y="4932046"/>
              <a:ext cx="64770" cy="287654"/>
            </a:xfrm>
            <a:prstGeom prst="rect">
              <a:avLst/>
            </a:prstGeom>
            <a:solidFill>
              <a:srgbClr val="DF1C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15" name="Google Shape;315;p40"/>
            <p:cNvSpPr/>
            <p:nvPr/>
          </p:nvSpPr>
          <p:spPr>
            <a:xfrm>
              <a:off x="1181105" y="5253991"/>
              <a:ext cx="64770" cy="289560"/>
            </a:xfrm>
            <a:prstGeom prst="rect">
              <a:avLst/>
            </a:prstGeom>
            <a:solidFill>
              <a:srgbClr val="54BD8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sp>
          <p:nvSpPr>
            <p:cNvPr id="316" name="Google Shape;316;p40"/>
            <p:cNvSpPr/>
            <p:nvPr/>
          </p:nvSpPr>
          <p:spPr>
            <a:xfrm>
              <a:off x="1181105" y="5575936"/>
              <a:ext cx="64770" cy="289560"/>
            </a:xfrm>
            <a:prstGeom prst="rect">
              <a:avLst/>
            </a:prstGeom>
            <a:solidFill>
              <a:srgbClr val="3F8F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160"/>
                <a:buFont typeface="Arial"/>
                <a:buNone/>
              </a:pPr>
              <a:r>
                <a:t/>
              </a:r>
              <a:endParaRPr b="0" i="0" sz="2160" u="none" cap="none" strike="noStrike">
                <a:solidFill>
                  <a:schemeClr val="lt1"/>
                </a:solidFill>
                <a:latin typeface="Roboto"/>
                <a:ea typeface="Roboto"/>
                <a:cs typeface="Roboto"/>
                <a:sym typeface="Roboto"/>
              </a:endParaRPr>
            </a:p>
          </p:txBody>
        </p:sp>
      </p:grpSp>
      <p:sp>
        <p:nvSpPr>
          <p:cNvPr id="317" name="Google Shape;317;p40"/>
          <p:cNvSpPr/>
          <p:nvPr/>
        </p:nvSpPr>
        <p:spPr>
          <a:xfrm>
            <a:off x="584199" y="487363"/>
            <a:ext cx="9778207" cy="51090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3200"/>
              <a:buFont typeface="Arial"/>
              <a:buNone/>
            </a:pPr>
            <a:r>
              <a:rPr b="0" i="0" lang="en-IN" sz="3200" u="none" cap="none" strike="noStrike">
                <a:solidFill>
                  <a:schemeClr val="dk2"/>
                </a:solidFill>
                <a:latin typeface="Arial"/>
                <a:ea typeface="Arial"/>
                <a:cs typeface="Arial"/>
                <a:sym typeface="Arial"/>
              </a:rPr>
              <a:t>What about this?</a:t>
            </a:r>
            <a:endParaRPr b="0" i="0" sz="3200" u="none" cap="none" strike="noStrike">
              <a:solidFill>
                <a:schemeClr val="dk2"/>
              </a:solidFill>
              <a:latin typeface="Arial"/>
              <a:ea typeface="Arial"/>
              <a:cs typeface="Arial"/>
              <a:sym typeface="Arial"/>
            </a:endParaRPr>
          </a:p>
        </p:txBody>
      </p:sp>
      <p:pic>
        <p:nvPicPr>
          <p:cNvPr descr="Related image" id="318" name="Google Shape;318;p40"/>
          <p:cNvPicPr preferRelativeResize="0"/>
          <p:nvPr/>
        </p:nvPicPr>
        <p:blipFill rotWithShape="1">
          <a:blip r:embed="rId4">
            <a:alphaModFix/>
          </a:blip>
          <a:srcRect b="0" l="6061" r="2969" t="993"/>
          <a:stretch/>
        </p:blipFill>
        <p:spPr>
          <a:xfrm>
            <a:off x="1296539" y="1646442"/>
            <a:ext cx="2392376" cy="3799136"/>
          </a:xfrm>
          <a:prstGeom prst="rect">
            <a:avLst/>
          </a:prstGeom>
          <a:noFill/>
          <a:ln>
            <a:noFill/>
          </a:ln>
        </p:spPr>
      </p:pic>
      <p:pic>
        <p:nvPicPr>
          <p:cNvPr descr="Image result for gravity movie" id="319" name="Google Shape;319;p40"/>
          <p:cNvPicPr preferRelativeResize="0"/>
          <p:nvPr/>
        </p:nvPicPr>
        <p:blipFill rotWithShape="1">
          <a:blip r:embed="rId5">
            <a:alphaModFix/>
          </a:blip>
          <a:srcRect b="0" l="0" r="0" t="0"/>
          <a:stretch/>
        </p:blipFill>
        <p:spPr>
          <a:xfrm>
            <a:off x="4949992" y="1633239"/>
            <a:ext cx="2572744" cy="3812339"/>
          </a:xfrm>
          <a:prstGeom prst="rect">
            <a:avLst/>
          </a:prstGeom>
          <a:noFill/>
          <a:ln>
            <a:noFill/>
          </a:ln>
        </p:spPr>
      </p:pic>
      <p:pic>
        <p:nvPicPr>
          <p:cNvPr descr="Image result for The Martian" id="320" name="Google Shape;320;p40"/>
          <p:cNvPicPr preferRelativeResize="0"/>
          <p:nvPr/>
        </p:nvPicPr>
        <p:blipFill rotWithShape="1">
          <a:blip r:embed="rId6">
            <a:alphaModFix/>
          </a:blip>
          <a:srcRect b="0" l="0" r="0" t="0"/>
          <a:stretch/>
        </p:blipFill>
        <p:spPr>
          <a:xfrm>
            <a:off x="8988001" y="1633239"/>
            <a:ext cx="2540555" cy="3810833"/>
          </a:xfrm>
          <a:prstGeom prst="rect">
            <a:avLst/>
          </a:prstGeom>
          <a:noFill/>
          <a:ln>
            <a:noFill/>
          </a:ln>
        </p:spPr>
      </p:pic>
      <p:grpSp>
        <p:nvGrpSpPr>
          <p:cNvPr id="321" name="Google Shape;321;p40"/>
          <p:cNvGrpSpPr/>
          <p:nvPr/>
        </p:nvGrpSpPr>
        <p:grpSpPr>
          <a:xfrm>
            <a:off x="3921862" y="3475378"/>
            <a:ext cx="409199" cy="355600"/>
            <a:chOff x="3924598" y="3228622"/>
            <a:chExt cx="409199" cy="355600"/>
          </a:xfrm>
        </p:grpSpPr>
        <p:cxnSp>
          <p:nvCxnSpPr>
            <p:cNvPr id="322" name="Google Shape;322;p40"/>
            <p:cNvCxnSpPr/>
            <p:nvPr/>
          </p:nvCxnSpPr>
          <p:spPr>
            <a:xfrm>
              <a:off x="3924598" y="3406422"/>
              <a:ext cx="409199" cy="0"/>
            </a:xfrm>
            <a:prstGeom prst="straightConnector1">
              <a:avLst/>
            </a:prstGeom>
            <a:noFill/>
            <a:ln cap="flat" cmpd="sng" w="28575">
              <a:solidFill>
                <a:srgbClr val="5597D3"/>
              </a:solidFill>
              <a:prstDash val="solid"/>
              <a:round/>
              <a:headEnd len="sm" w="sm" type="none"/>
              <a:tailEnd len="sm" w="sm" type="none"/>
            </a:ln>
          </p:spPr>
        </p:cxnSp>
        <p:cxnSp>
          <p:nvCxnSpPr>
            <p:cNvPr id="323" name="Google Shape;323;p40"/>
            <p:cNvCxnSpPr/>
            <p:nvPr/>
          </p:nvCxnSpPr>
          <p:spPr>
            <a:xfrm>
              <a:off x="4132310" y="3228622"/>
              <a:ext cx="0" cy="355600"/>
            </a:xfrm>
            <a:prstGeom prst="straightConnector1">
              <a:avLst/>
            </a:prstGeom>
            <a:noFill/>
            <a:ln cap="flat" cmpd="sng" w="28575">
              <a:solidFill>
                <a:srgbClr val="5597D3"/>
              </a:solidFill>
              <a:prstDash val="solid"/>
              <a:round/>
              <a:headEnd len="sm" w="sm" type="none"/>
              <a:tailEnd len="sm" w="sm" type="none"/>
            </a:ln>
          </p:spPr>
        </p:cxnSp>
      </p:grpSp>
      <p:grpSp>
        <p:nvGrpSpPr>
          <p:cNvPr id="324" name="Google Shape;324;p40"/>
          <p:cNvGrpSpPr/>
          <p:nvPr/>
        </p:nvGrpSpPr>
        <p:grpSpPr>
          <a:xfrm>
            <a:off x="8250899" y="3712183"/>
            <a:ext cx="409199" cy="102407"/>
            <a:chOff x="8464848" y="3228092"/>
            <a:chExt cx="409199" cy="102407"/>
          </a:xfrm>
        </p:grpSpPr>
        <p:cxnSp>
          <p:nvCxnSpPr>
            <p:cNvPr id="325" name="Google Shape;325;p40"/>
            <p:cNvCxnSpPr/>
            <p:nvPr/>
          </p:nvCxnSpPr>
          <p:spPr>
            <a:xfrm>
              <a:off x="8464848" y="3228092"/>
              <a:ext cx="409199" cy="0"/>
            </a:xfrm>
            <a:prstGeom prst="straightConnector1">
              <a:avLst/>
            </a:prstGeom>
            <a:noFill/>
            <a:ln cap="flat" cmpd="sng" w="28575">
              <a:solidFill>
                <a:srgbClr val="5597D3"/>
              </a:solidFill>
              <a:prstDash val="solid"/>
              <a:round/>
              <a:headEnd len="sm" w="sm" type="none"/>
              <a:tailEnd len="sm" w="sm" type="none"/>
            </a:ln>
          </p:spPr>
        </p:cxnSp>
        <p:cxnSp>
          <p:nvCxnSpPr>
            <p:cNvPr id="326" name="Google Shape;326;p40"/>
            <p:cNvCxnSpPr/>
            <p:nvPr/>
          </p:nvCxnSpPr>
          <p:spPr>
            <a:xfrm>
              <a:off x="8464848" y="3330499"/>
              <a:ext cx="409199" cy="0"/>
            </a:xfrm>
            <a:prstGeom prst="straightConnector1">
              <a:avLst/>
            </a:prstGeom>
            <a:noFill/>
            <a:ln cap="flat" cmpd="sng" w="28575">
              <a:solidFill>
                <a:srgbClr val="5597D3"/>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1"/>
          <p:cNvSpPr txBox="1"/>
          <p:nvPr/>
        </p:nvSpPr>
        <p:spPr>
          <a:xfrm>
            <a:off x="1387777" y="1856651"/>
            <a:ext cx="10349297"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IN" sz="2800" u="none" cap="none" strike="noStrike">
                <a:solidFill>
                  <a:schemeClr val="dk1"/>
                </a:solidFill>
                <a:latin typeface="Arial"/>
                <a:ea typeface="Arial"/>
                <a:cs typeface="Arial"/>
                <a:sym typeface="Arial"/>
              </a:rPr>
              <a:t>Where have you seen these recommendations?</a:t>
            </a:r>
            <a:endParaRPr b="0" i="0" sz="2800" u="none" cap="none" strike="noStrike">
              <a:solidFill>
                <a:schemeClr val="dk1"/>
              </a:solidFill>
              <a:latin typeface="Arial"/>
              <a:ea typeface="Arial"/>
              <a:cs typeface="Arial"/>
              <a:sym typeface="Arial"/>
            </a:endParaRPr>
          </a:p>
        </p:txBody>
      </p:sp>
      <p:sp>
        <p:nvSpPr>
          <p:cNvPr descr="Related image" id="333" name="Google Shape;333;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Related image" id="334" name="Google Shape;334;p41"/>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5" name="Google Shape;335;p41"/>
          <p:cNvPicPr preferRelativeResize="0"/>
          <p:nvPr/>
        </p:nvPicPr>
        <p:blipFill rotWithShape="1">
          <a:blip r:embed="rId3">
            <a:alphaModFix/>
          </a:blip>
          <a:srcRect b="0" l="0" r="0" t="0"/>
          <a:stretch/>
        </p:blipFill>
        <p:spPr>
          <a:xfrm>
            <a:off x="0" y="465138"/>
            <a:ext cx="2246662" cy="2783027"/>
          </a:xfrm>
          <a:prstGeom prst="rect">
            <a:avLst/>
          </a:prstGeom>
          <a:noFill/>
          <a:ln>
            <a:noFill/>
          </a:ln>
        </p:spPr>
      </p:pic>
      <p:pic>
        <p:nvPicPr>
          <p:cNvPr descr="Image result for netflix" id="336" name="Google Shape;336;p41"/>
          <p:cNvPicPr preferRelativeResize="0"/>
          <p:nvPr/>
        </p:nvPicPr>
        <p:blipFill rotWithShape="1">
          <a:blip r:embed="rId4">
            <a:alphaModFix/>
          </a:blip>
          <a:srcRect b="0" l="0" r="0" t="0"/>
          <a:stretch/>
        </p:blipFill>
        <p:spPr>
          <a:xfrm>
            <a:off x="3731288" y="2948201"/>
            <a:ext cx="4876800" cy="2381250"/>
          </a:xfrm>
          <a:prstGeom prst="rect">
            <a:avLst/>
          </a:prstGeom>
          <a:noFill/>
          <a:ln>
            <a:noFill/>
          </a:ln>
        </p:spPr>
      </p:pic>
      <p:sp>
        <p:nvSpPr>
          <p:cNvPr id="337" name="Google Shape;337;p41"/>
          <p:cNvSpPr txBox="1"/>
          <p:nvPr/>
        </p:nvSpPr>
        <p:spPr>
          <a:xfrm>
            <a:off x="1123331" y="5774670"/>
            <a:ext cx="10349297"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Arial"/>
                <a:ea typeface="Arial"/>
                <a:cs typeface="Arial"/>
                <a:sym typeface="Arial"/>
              </a:rPr>
              <a:t>Netflix takes this a step further by </a:t>
            </a:r>
            <a:r>
              <a:rPr b="0" i="0" lang="en-IN" sz="2000" u="none" cap="none" strike="noStrike">
                <a:solidFill>
                  <a:srgbClr val="FF0000"/>
                </a:solidFill>
                <a:latin typeface="Arial"/>
                <a:ea typeface="Arial"/>
                <a:cs typeface="Arial"/>
                <a:sym typeface="Arial"/>
              </a:rPr>
              <a:t>personalizing</a:t>
            </a:r>
            <a:r>
              <a:rPr b="0" i="0" lang="en-IN" sz="2000" u="none" cap="none" strike="noStrike">
                <a:solidFill>
                  <a:schemeClr val="dk1"/>
                </a:solidFill>
                <a:latin typeface="Arial"/>
                <a:ea typeface="Arial"/>
                <a:cs typeface="Arial"/>
                <a:sym typeface="Arial"/>
              </a:rPr>
              <a:t> recommendations</a:t>
            </a:r>
            <a:endParaRPr b="0" i="0" sz="20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